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6" r:id="rId2"/>
    <p:sldId id="257" r:id="rId3"/>
    <p:sldId id="258" r:id="rId4"/>
    <p:sldId id="260" r:id="rId5"/>
    <p:sldId id="283" r:id="rId6"/>
    <p:sldId id="284" r:id="rId7"/>
    <p:sldId id="261" r:id="rId8"/>
    <p:sldId id="259" r:id="rId9"/>
    <p:sldId id="265" r:id="rId10"/>
    <p:sldId id="275" r:id="rId11"/>
    <p:sldId id="290" r:id="rId12"/>
    <p:sldId id="286" r:id="rId13"/>
    <p:sldId id="287" r:id="rId14"/>
    <p:sldId id="288" r:id="rId15"/>
    <p:sldId id="273" r:id="rId16"/>
    <p:sldId id="285" r:id="rId17"/>
    <p:sldId id="289" r:id="rId18"/>
  </p:sldIdLst>
  <p:sldSz cx="12192000" cy="6858000"/>
  <p:notesSz cx="7099300" cy="102346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960" autoAdjust="0"/>
  </p:normalViewPr>
  <p:slideViewPr>
    <p:cSldViewPr snapToGrid="0" showGuides="1">
      <p:cViewPr varScale="1">
        <p:scale>
          <a:sx n="64" d="100"/>
          <a:sy n="64" d="100"/>
        </p:scale>
        <p:origin x="78" y="402"/>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2" y="0"/>
            <a:ext cx="3076476" cy="513560"/>
          </a:xfrm>
          <a:prstGeom prst="rect">
            <a:avLst/>
          </a:prstGeom>
        </p:spPr>
        <p:txBody>
          <a:bodyPr vert="horz" lIns="96515" tIns="48257" rIns="96515" bIns="48257" rtlCol="0"/>
          <a:lstStyle>
            <a:lvl1pPr algn="l">
              <a:defRPr sz="1200"/>
            </a:lvl1pPr>
          </a:lstStyle>
          <a:p>
            <a:endParaRPr lang="el-GR"/>
          </a:p>
        </p:txBody>
      </p:sp>
      <p:sp>
        <p:nvSpPr>
          <p:cNvPr id="3" name="Θέση ημερομηνίας 2"/>
          <p:cNvSpPr>
            <a:spLocks noGrp="1"/>
          </p:cNvSpPr>
          <p:nvPr>
            <p:ph type="dt" idx="1"/>
          </p:nvPr>
        </p:nvSpPr>
        <p:spPr>
          <a:xfrm>
            <a:off x="4021129" y="0"/>
            <a:ext cx="3076476" cy="513560"/>
          </a:xfrm>
          <a:prstGeom prst="rect">
            <a:avLst/>
          </a:prstGeom>
        </p:spPr>
        <p:txBody>
          <a:bodyPr vert="horz" lIns="96515" tIns="48257" rIns="96515" bIns="48257" rtlCol="0"/>
          <a:lstStyle>
            <a:lvl1pPr algn="r">
              <a:defRPr sz="1200"/>
            </a:lvl1pPr>
          </a:lstStyle>
          <a:p>
            <a:fld id="{CAB0E3EF-17BE-461F-BB76-635354CCB835}" type="datetimeFigureOut">
              <a:rPr lang="el-GR" smtClean="0"/>
              <a:t>1/4/2019</a:t>
            </a:fld>
            <a:endParaRPr lang="el-GR"/>
          </a:p>
        </p:txBody>
      </p:sp>
      <p:sp>
        <p:nvSpPr>
          <p:cNvPr id="4" name="Θέση εικόνας διαφάνειας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6515" tIns="48257" rIns="96515" bIns="48257" rtlCol="0" anchor="ctr"/>
          <a:lstStyle/>
          <a:p>
            <a:endParaRPr lang="el-GR"/>
          </a:p>
        </p:txBody>
      </p:sp>
      <p:sp>
        <p:nvSpPr>
          <p:cNvPr id="5" name="Θέση σημειώσεων 4"/>
          <p:cNvSpPr>
            <a:spLocks noGrp="1"/>
          </p:cNvSpPr>
          <p:nvPr>
            <p:ph type="body" sz="quarter" idx="3"/>
          </p:nvPr>
        </p:nvSpPr>
        <p:spPr>
          <a:xfrm>
            <a:off x="710609" y="4926177"/>
            <a:ext cx="5678083" cy="4028695"/>
          </a:xfrm>
          <a:prstGeom prst="rect">
            <a:avLst/>
          </a:prstGeom>
        </p:spPr>
        <p:txBody>
          <a:bodyPr vert="horz" lIns="96515" tIns="48257" rIns="96515" bIns="48257"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2" y="9721056"/>
            <a:ext cx="3076476" cy="513559"/>
          </a:xfrm>
          <a:prstGeom prst="rect">
            <a:avLst/>
          </a:prstGeom>
        </p:spPr>
        <p:txBody>
          <a:bodyPr vert="horz" lIns="96515" tIns="48257" rIns="96515" bIns="48257"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4021129" y="9721056"/>
            <a:ext cx="3076476" cy="513559"/>
          </a:xfrm>
          <a:prstGeom prst="rect">
            <a:avLst/>
          </a:prstGeom>
        </p:spPr>
        <p:txBody>
          <a:bodyPr vert="horz" lIns="96515" tIns="48257" rIns="96515" bIns="48257" rtlCol="0" anchor="b"/>
          <a:lstStyle>
            <a:lvl1pPr algn="r">
              <a:defRPr sz="1200"/>
            </a:lvl1pPr>
          </a:lstStyle>
          <a:p>
            <a:fld id="{B62F98A9-1E12-412B-9428-C5C73B52A256}" type="slidenum">
              <a:rPr lang="el-GR" smtClean="0"/>
              <a:t>‹#›</a:t>
            </a:fld>
            <a:endParaRPr lang="el-GR"/>
          </a:p>
        </p:txBody>
      </p:sp>
    </p:spTree>
    <p:extLst>
      <p:ext uri="{BB962C8B-B14F-4D97-AF65-F5344CB8AC3E}">
        <p14:creationId xmlns:p14="http://schemas.microsoft.com/office/powerpoint/2010/main" val="1943597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1</a:t>
            </a:fld>
            <a:endParaRPr lang="el-GR"/>
          </a:p>
        </p:txBody>
      </p:sp>
    </p:spTree>
    <p:extLst>
      <p:ext uri="{BB962C8B-B14F-4D97-AF65-F5344CB8AC3E}">
        <p14:creationId xmlns:p14="http://schemas.microsoft.com/office/powerpoint/2010/main" val="3348569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Απομάκρυνση </a:t>
            </a:r>
            <a:r>
              <a:rPr lang="el-GR" dirty="0" err="1"/>
              <a:t>οχλουσών</a:t>
            </a:r>
            <a:r>
              <a:rPr lang="el-GR" dirty="0"/>
              <a:t> χρήσεων από τον αστικό ιστό και ιδιαίτερα από τις περιοχές αμιγούς κατοικίας</a:t>
            </a:r>
          </a:p>
          <a:p>
            <a:r>
              <a:rPr lang="el-GR" dirty="0"/>
              <a:t>Πρόβλημα της περιοχής είναι και το θέμα των κυκλοφοριακών φόρτων επί της 62 Μαρτύρων που αναπτύσσονται λόγω των υφιστάμενων χρήσεων και η διοχέτευση μέρους αυτών στις περιοχές κατοικίας.</a:t>
            </a:r>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10</a:t>
            </a:fld>
            <a:endParaRPr lang="el-GR"/>
          </a:p>
        </p:txBody>
      </p:sp>
    </p:spTree>
    <p:extLst>
      <p:ext uri="{BB962C8B-B14F-4D97-AF65-F5344CB8AC3E}">
        <p14:creationId xmlns:p14="http://schemas.microsoft.com/office/powerpoint/2010/main" val="1548715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11</a:t>
            </a:fld>
            <a:endParaRPr lang="el-GR"/>
          </a:p>
        </p:txBody>
      </p:sp>
    </p:spTree>
    <p:extLst>
      <p:ext uri="{BB962C8B-B14F-4D97-AF65-F5344CB8AC3E}">
        <p14:creationId xmlns:p14="http://schemas.microsoft.com/office/powerpoint/2010/main" val="2611379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Αυτό θα επιτευχθεί με την έγκριση της μελέτης και την υλοποίηση της επικείμενης Πράξης Εφαρμογής (η οποία μέχρι σήμερα δεν έχει συντελεστεί στην περιοχή παρά το γεγονός ότι είναι ενταγμένη στο εγκεκριμένο ρυμοτομικό σχέδιο), άρα την τακτοποίηση των ιδιοκτησιών σε επίπεδο απόδοσης εισφορών σε γη και χρήμα, της υλοποίησης κοινόχρηστων και κοινωφελών χώρων, διάνοιξη δρόμων – πεζοδρόμων, ολοκλήρωση τεχνικών υποδομών κλπ. Με τον τρόπο αυτό ξεπερνιέται η θεσμική «ομηρεία» στην οποία έχει επέλθει η περιοχή με αναμενόμενες σημαντικές θετικές επιπτώσεις στο δομημένο και φυσικό περιβάλλον της.</a:t>
            </a:r>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12</a:t>
            </a:fld>
            <a:endParaRPr lang="el-GR"/>
          </a:p>
        </p:txBody>
      </p:sp>
    </p:spTree>
    <p:extLst>
      <p:ext uri="{BB962C8B-B14F-4D97-AF65-F5344CB8AC3E}">
        <p14:creationId xmlns:p14="http://schemas.microsoft.com/office/powerpoint/2010/main" val="4181083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ΧΡΗΣΕΙΣ ΓΗΣ </a:t>
            </a:r>
          </a:p>
          <a:p>
            <a:pPr marL="180965" indent="-180965">
              <a:buFont typeface="Arial" panose="020B0604020202020204" pitchFamily="34" charset="0"/>
              <a:buChar char="•"/>
            </a:pPr>
            <a:r>
              <a:rPr lang="el-GR" dirty="0"/>
              <a:t>Το βόρειο τμήμα της περιοχής μελέτης, που γειτνιάζει άμεσα με το παραλιακό μέτωπο και αποτελεί συνέχεια μιας ευρύτερης ζώνης επί της λεωφόρου Σ. Βενιζέλου με θεσμοθετημένη χρήση Γενικής Κατοικίας, μπορεί να λειτουργήσει ως ζώνη ανάπτυξης χρήσεων τουρισμού και ήπιας αναψυχής, ενοποιώντας το παραλιακό μέτωπο με το «εσωτερικό» της περιοχής μελέτης. Πρόκειται για ένα οικοδομικό τετράγωνο στο μεγαλύτερο τμήμα του αδόμητο που περικλείεται από βασικές οδούς της περιοχής, άρα διαθέτει τα κατάλληλα χαρακτηριστικά για την μετατροπή της χρήσης από Γενική Κατοικία σε Τουρισμό – Αναψυχή. Στο εσωτερικό τμήμα που αναπτύσσεται ο κύριος όγκος κατοικίας της περιοχής μελέτης, με θεσμοθετημένη χρήση Γενικής Κατοικίας, είναι υλοποιημένη ουσιαστικά με χαρακτηριστικά αμιγούς κατοικίας. Για το λόγο αυτό προτείνεται η μετατροπή της χρήσης από Γενική σε Αμιγή Κατοικία, καθώς το νέο Διάταγμα χρήσεων γης καλύπτει απόλυτα τις δραστηριότητες που έχουν υλοποιηθεί και δίνει επιπλέον τη δυνατότητα ενίσχυσης της διάχυσης εμπορικών και λοιπών χρήσεων εξυπηρέτησης επιπέδου γειτονιάς.</a:t>
            </a:r>
          </a:p>
          <a:p>
            <a:pPr marL="180965" indent="-180965">
              <a:buFont typeface="Arial" panose="020B0604020202020204" pitchFamily="34" charset="0"/>
              <a:buChar char="•"/>
            </a:pPr>
            <a:r>
              <a:rPr lang="el-GR" dirty="0"/>
              <a:t>Στο νότιο τμήμα της περιοχής μελέτης επί της οδού 62 Μαρτύρων, με θεσμοθετημένη χρήση Πολεοδομικού Κέντρου, σήμερα αναπτύσσονται κατά βάσει εμπορικές δραστηριότητες, γραφεία επιχειρήσεων και εντοπίζονται τα «κατάλοιπα» της προϋφιστάμενης χρήσης χονδρεμπορίου. Αποτελεί μια δυναμική ζώνη που μετασχηματίζεται από περιοχή χονδρεμπορίου σε περιοχή εμπορίου και εν γένει τριτογενών εξυπηρετήσεων, </a:t>
            </a:r>
            <a:r>
              <a:rPr lang="el-GR" dirty="0" err="1"/>
              <a:t>παρολ</a:t>
            </a:r>
            <a:r>
              <a:rPr lang="el-GR" dirty="0"/>
              <a:t>΄ αυτά δεν έχει αποκτήσει τα χαρακτηριστικά περιοχής πολεοδομικού κέντρου (σχετικά με την ένταση και το μέγεθος που ορίζει κατά περίπτωση το περιεχόμενο των ειδικών χρήσεων τόσο στο νέο όσο και στο παλιό Διάταγμα Χρήσεων Γης). Σκοπός της πρότασης πολεοδομικής οργάνωσης της περιοχής είναι να θωρακισθεί ο μετασχηματισμός του χαρακτήρα της περιοχής με τα δεδομένα που έχει αναπτυχθεί σήμερα, τα οποία καλύπτονται από το περιεχόμενο της Γενικής Κατοικίας του νέου Διατάγματος χρήσεων γης όπου δίνεται η δυνατότητα ανάπτυξης κεντρικών λειτουργιών υπό περιορισμούς.</a:t>
            </a:r>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13</a:t>
            </a:fld>
            <a:endParaRPr lang="el-GR"/>
          </a:p>
        </p:txBody>
      </p:sp>
    </p:spTree>
    <p:extLst>
      <p:ext uri="{BB962C8B-B14F-4D97-AF65-F5344CB8AC3E}">
        <p14:creationId xmlns:p14="http://schemas.microsoft.com/office/powerpoint/2010/main" val="2618956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14</a:t>
            </a:fld>
            <a:endParaRPr lang="el-GR"/>
          </a:p>
        </p:txBody>
      </p:sp>
    </p:spTree>
    <p:extLst>
      <p:ext uri="{BB962C8B-B14F-4D97-AF65-F5344CB8AC3E}">
        <p14:creationId xmlns:p14="http://schemas.microsoft.com/office/powerpoint/2010/main" val="4197892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Για το τμήμα του </a:t>
            </a:r>
            <a:r>
              <a:rPr lang="el-GR" dirty="0" err="1"/>
              <a:t>Γιόφυρου</a:t>
            </a:r>
            <a:r>
              <a:rPr lang="el-GR" dirty="0"/>
              <a:t> το οποίο εμπίπτει στη περιοχή μελέτης προτείνεται</a:t>
            </a:r>
            <a:r>
              <a:rPr lang="en-US" dirty="0"/>
              <a:t> </a:t>
            </a:r>
            <a:r>
              <a:rPr lang="el-GR" b="1" dirty="0"/>
              <a:t>η προστασία του μέσω της υλοποίησης εκτεταμένου προγράμματος ανάπλασης </a:t>
            </a:r>
            <a:r>
              <a:rPr lang="el-GR" dirty="0"/>
              <a:t>μετά από</a:t>
            </a:r>
            <a:r>
              <a:rPr lang="en-US" dirty="0"/>
              <a:t> </a:t>
            </a:r>
            <a:r>
              <a:rPr lang="el-GR" dirty="0"/>
              <a:t>εξειδικευμένη μελέτη που θα περιλαμβάνει </a:t>
            </a:r>
            <a:r>
              <a:rPr lang="el-GR" b="1" dirty="0"/>
              <a:t>την </a:t>
            </a:r>
            <a:r>
              <a:rPr lang="el-GR" b="1" dirty="0" err="1"/>
              <a:t>παραρεμάτια</a:t>
            </a:r>
            <a:r>
              <a:rPr lang="el-GR" b="1" dirty="0"/>
              <a:t> ζώνη ως συνεχόμενος</a:t>
            </a:r>
            <a:r>
              <a:rPr lang="en-US" b="1" dirty="0"/>
              <a:t> </a:t>
            </a:r>
            <a:r>
              <a:rPr lang="el-GR" b="1" dirty="0"/>
              <a:t>ελεύθερος χώρος πρασίνου, ήπιας αναψυχής και περιπάτου που διατρέχεται από οδό ήπιας</a:t>
            </a:r>
            <a:r>
              <a:rPr lang="en-US" b="1" dirty="0"/>
              <a:t> </a:t>
            </a:r>
            <a:r>
              <a:rPr lang="el-GR" b="1" dirty="0"/>
              <a:t>κυκλοφορίας </a:t>
            </a:r>
            <a:r>
              <a:rPr lang="el-GR" dirty="0"/>
              <a:t>(ενώνοντας αδιάσπαστα το βόρειο με το νότιο τμήμα της περιοχής) σε</a:t>
            </a:r>
            <a:r>
              <a:rPr lang="en-US" dirty="0"/>
              <a:t> </a:t>
            </a:r>
            <a:r>
              <a:rPr lang="el-GR" dirty="0"/>
              <a:t>συνδυασμό με </a:t>
            </a:r>
            <a:r>
              <a:rPr lang="el-GR" b="1" dirty="0"/>
              <a:t>την ανάδειξη στοιχείων από τις υφιστάμενες γέφυρες του ποταμού </a:t>
            </a:r>
            <a:r>
              <a:rPr lang="el-GR" dirty="0"/>
              <a:t>αλλά και</a:t>
            </a:r>
            <a:r>
              <a:rPr lang="en-US" dirty="0"/>
              <a:t> </a:t>
            </a:r>
            <a:r>
              <a:rPr lang="el-GR" dirty="0"/>
              <a:t>την μελέτη επιπλέον σημείων σύνδεσης των δύο πλευρών του ποταμού.</a:t>
            </a:r>
            <a:r>
              <a:rPr lang="en-US" dirty="0"/>
              <a:t>,</a:t>
            </a:r>
          </a:p>
          <a:p>
            <a:endParaRPr lang="en-US" dirty="0"/>
          </a:p>
          <a:p>
            <a:r>
              <a:rPr lang="el-GR" dirty="0"/>
              <a:t>Η θέση της περιοχής σε </a:t>
            </a:r>
            <a:r>
              <a:rPr lang="el-GR" b="1" dirty="0"/>
              <a:t>γειτνίαση με τη θάλασσα </a:t>
            </a:r>
            <a:r>
              <a:rPr lang="el-GR" dirty="0"/>
              <a:t>την καθιστά προνομιούχο ως προς την</a:t>
            </a:r>
            <a:r>
              <a:rPr lang="en-US" dirty="0"/>
              <a:t> </a:t>
            </a:r>
            <a:r>
              <a:rPr lang="el-GR" b="1" dirty="0"/>
              <a:t>ανάπτυξη χρήσεων σχετικών με την αναψυχή </a:t>
            </a:r>
            <a:r>
              <a:rPr lang="el-GR" dirty="0"/>
              <a:t>με άμεση συνέπεια την αναβάθμιση των</a:t>
            </a:r>
            <a:r>
              <a:rPr lang="en-US" dirty="0"/>
              <a:t> </a:t>
            </a:r>
            <a:r>
              <a:rPr lang="el-GR" dirty="0"/>
              <a:t>περιβαλλοντικών συνθηκών. Στο σημείο σύνδεσης με το παραλιακό μέτωπο </a:t>
            </a:r>
            <a:r>
              <a:rPr lang="el-GR" b="1" dirty="0"/>
              <a:t>σημείο ειδικού</a:t>
            </a:r>
            <a:r>
              <a:rPr lang="en-US" b="1" dirty="0"/>
              <a:t> </a:t>
            </a:r>
            <a:r>
              <a:rPr lang="el-GR" b="1" dirty="0"/>
              <a:t>ενδιαφέροντος αποτελεί η συστοιχία των εγκαταλελειμμένων πρώην βυρσοδεψιών</a:t>
            </a:r>
            <a:r>
              <a:rPr lang="el-GR" dirty="0"/>
              <a:t> –</a:t>
            </a:r>
            <a:r>
              <a:rPr lang="en-US" dirty="0"/>
              <a:t> </a:t>
            </a:r>
            <a:r>
              <a:rPr lang="el-GR" dirty="0" err="1"/>
              <a:t>ταμπακαριά</a:t>
            </a:r>
            <a:r>
              <a:rPr lang="el-GR" dirty="0"/>
              <a:t> που σήμερα δημιουργεί πρόβλημα περιβαλλοντικής υποβάθμισης. Ως</a:t>
            </a:r>
            <a:r>
              <a:rPr lang="en-US" dirty="0"/>
              <a:t> </a:t>
            </a:r>
            <a:r>
              <a:rPr lang="el-GR" b="1" dirty="0"/>
              <a:t>μειονέκτημα</a:t>
            </a:r>
            <a:r>
              <a:rPr lang="el-GR" dirty="0"/>
              <a:t> του τμήματος αυτού </a:t>
            </a:r>
            <a:r>
              <a:rPr lang="el-GR" b="1" dirty="0"/>
              <a:t>κρίνεται και η πεζή σύνδεσή του με το παραλιακό μέτωπο. </a:t>
            </a:r>
            <a:r>
              <a:rPr lang="el-GR" dirty="0"/>
              <a:t>Για την αντιμετώπιση των παραπάνω προτείνεται από τη μελέτη καταρχήν η δημιουργία ενός</a:t>
            </a:r>
            <a:r>
              <a:rPr lang="en-US" dirty="0"/>
              <a:t> </a:t>
            </a:r>
            <a:r>
              <a:rPr lang="el-GR" dirty="0"/>
              <a:t>Ο.Τ. με χρήση Τουρισμού – Αναψυχής και δύο Ο.Τ κοινοχρήστων χώρων ανατολικά και</a:t>
            </a:r>
            <a:r>
              <a:rPr lang="en-US" dirty="0"/>
              <a:t> </a:t>
            </a:r>
            <a:r>
              <a:rPr lang="el-GR" dirty="0"/>
              <a:t>δυτικά. Σε επόμενο στάδιο προτείνεται η </a:t>
            </a:r>
            <a:r>
              <a:rPr lang="el-GR" b="1" dirty="0"/>
              <a:t>μελέτη σύνδεσης της περιοχής με το παραλιακό</a:t>
            </a:r>
            <a:r>
              <a:rPr lang="en-US" b="1" dirty="0"/>
              <a:t> </a:t>
            </a:r>
            <a:r>
              <a:rPr lang="el-GR" b="1" dirty="0"/>
              <a:t>μέτωπο </a:t>
            </a:r>
            <a:r>
              <a:rPr lang="el-GR" dirty="0"/>
              <a:t>είτε στην δυτική μεριά όπου υπάρχει υπόγεια διάβαση, μέσω ικανών παρεμβάσεων</a:t>
            </a:r>
            <a:r>
              <a:rPr lang="en-US" dirty="0"/>
              <a:t> </a:t>
            </a:r>
            <a:r>
              <a:rPr lang="el-GR" dirty="0"/>
              <a:t>(φωτισμού, πλακοστρώσεων, αστικού εξοπλισμού </a:t>
            </a:r>
            <a:r>
              <a:rPr lang="el-GR" dirty="0" err="1"/>
              <a:t>κλπ</a:t>
            </a:r>
            <a:r>
              <a:rPr lang="el-GR" dirty="0"/>
              <a:t>), είτε και ανατολικά με την δημιουργία</a:t>
            </a:r>
            <a:r>
              <a:rPr lang="en-US" dirty="0"/>
              <a:t> </a:t>
            </a:r>
            <a:r>
              <a:rPr lang="el-GR" dirty="0"/>
              <a:t>υπέργειας πεζογέφυρας. Επίσης προτείνεται να </a:t>
            </a:r>
            <a:r>
              <a:rPr lang="el-GR" b="1" dirty="0"/>
              <a:t>μελετηθεί η διατήρηση και ανάδειξη εντός</a:t>
            </a:r>
            <a:r>
              <a:rPr lang="en-US" b="1" dirty="0"/>
              <a:t> </a:t>
            </a:r>
            <a:r>
              <a:rPr lang="el-GR" b="1" dirty="0"/>
              <a:t>του Ο.Τ. Τουρισμού – Αναψυχής των 3-4 κελυφών των πρώην βυρσοδεψιών</a:t>
            </a:r>
            <a:r>
              <a:rPr lang="el-GR" dirty="0"/>
              <a:t> που</a:t>
            </a:r>
            <a:r>
              <a:rPr lang="en-US" dirty="0"/>
              <a:t> </a:t>
            </a:r>
            <a:r>
              <a:rPr lang="el-GR" dirty="0"/>
              <a:t>περιλαμβάνονται σε συνδυασμό με τη νέα δημόσια έκταση που εντάσσεται σε αυτό.</a:t>
            </a:r>
          </a:p>
          <a:p>
            <a:endParaRPr lang="el-GR" dirty="0"/>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15</a:t>
            </a:fld>
            <a:endParaRPr lang="el-GR"/>
          </a:p>
        </p:txBody>
      </p:sp>
    </p:spTree>
    <p:extLst>
      <p:ext uri="{BB962C8B-B14F-4D97-AF65-F5344CB8AC3E}">
        <p14:creationId xmlns:p14="http://schemas.microsoft.com/office/powerpoint/2010/main" val="602412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πρόταση πολεοδομικής οργάνωσης αντιμετωπίζει </a:t>
            </a:r>
            <a:r>
              <a:rPr lang="el-GR" b="1" dirty="0"/>
              <a:t>το ανατολικό τμήμα της περιοχής</a:t>
            </a:r>
            <a:r>
              <a:rPr lang="en-US" b="1" dirty="0"/>
              <a:t> </a:t>
            </a:r>
            <a:r>
              <a:rPr lang="el-GR" b="1" dirty="0"/>
              <a:t>μελέτης </a:t>
            </a:r>
            <a:r>
              <a:rPr lang="el-GR" dirty="0"/>
              <a:t>ανασχεδιάζοντας τα οικοδομικά της τετράγωνα και </a:t>
            </a:r>
            <a:r>
              <a:rPr lang="el-GR" b="1" dirty="0"/>
              <a:t>προτείνοντας πεζοδρομήσεις</a:t>
            </a:r>
            <a:r>
              <a:rPr lang="en-US" b="1" dirty="0"/>
              <a:t> </a:t>
            </a:r>
            <a:r>
              <a:rPr lang="el-GR" dirty="0"/>
              <a:t>οδών (των οποίων το πλάτος τους δεν είναι ικανό για διέλευση αυτοκινήτων παρά μόνο για</a:t>
            </a:r>
            <a:r>
              <a:rPr lang="en-US" dirty="0"/>
              <a:t> </a:t>
            </a:r>
            <a:r>
              <a:rPr lang="el-GR" dirty="0"/>
              <a:t>την εξυπηρέτηση των κατοίκων) ή </a:t>
            </a:r>
            <a:r>
              <a:rPr lang="el-GR" b="1" dirty="0"/>
              <a:t>μετατροπή οδών σε ήπιας κυκλοφορίας, διάνοιξη και</a:t>
            </a:r>
            <a:r>
              <a:rPr lang="en-US" b="1" dirty="0"/>
              <a:t> </a:t>
            </a:r>
            <a:r>
              <a:rPr lang="el-GR" b="1" dirty="0"/>
              <a:t>ενοποίηση προτεινόμενων πεζοδρόμων σε σημεία όπου είναι εφικτό</a:t>
            </a:r>
            <a:r>
              <a:rPr lang="el-GR" dirty="0"/>
              <a:t>, καθώς επίσης</a:t>
            </a:r>
            <a:r>
              <a:rPr lang="en-US" dirty="0"/>
              <a:t> </a:t>
            </a:r>
            <a:r>
              <a:rPr lang="el-GR" b="1" dirty="0"/>
              <a:t>δημιουργία μικρών κοινόχρηστων χώρων</a:t>
            </a:r>
            <a:r>
              <a:rPr lang="el-GR" dirty="0"/>
              <a:t>, ώστε να δημιουργηθούν μικρά σημεία πρασίνου</a:t>
            </a:r>
            <a:r>
              <a:rPr lang="en-US" dirty="0"/>
              <a:t> </a:t>
            </a:r>
            <a:r>
              <a:rPr lang="el-GR" dirty="0"/>
              <a:t>και οργανωμένων ελεύθερων χώρων, στοχεύοντας στην </a:t>
            </a:r>
            <a:r>
              <a:rPr lang="el-GR" b="1" dirty="0"/>
              <a:t>λειτουργική και ρυμοτομική τους</a:t>
            </a:r>
            <a:r>
              <a:rPr lang="en-US" b="1" dirty="0"/>
              <a:t> </a:t>
            </a:r>
            <a:r>
              <a:rPr lang="el-GR" b="1" dirty="0"/>
              <a:t>βελτίωση</a:t>
            </a:r>
            <a:r>
              <a:rPr lang="el-GR" dirty="0"/>
              <a:t>.</a:t>
            </a:r>
            <a:r>
              <a:rPr lang="en-US" dirty="0"/>
              <a:t> </a:t>
            </a:r>
          </a:p>
          <a:p>
            <a:r>
              <a:rPr lang="el-GR" dirty="0"/>
              <a:t>Για την επίλυση των πολεοδομικών θεμάτων που παρουσιάζει η περιοχή προτείνεται</a:t>
            </a:r>
            <a:r>
              <a:rPr lang="en-US" dirty="0"/>
              <a:t> </a:t>
            </a:r>
            <a:r>
              <a:rPr lang="el-GR" dirty="0"/>
              <a:t>παρέμβαση ανάπλασης μετά από ειδική πολεοδομική μελέτη</a:t>
            </a:r>
            <a:endParaRPr lang="en-US" dirty="0"/>
          </a:p>
          <a:p>
            <a:endParaRPr lang="en-US" dirty="0"/>
          </a:p>
          <a:p>
            <a:endParaRPr lang="el-GR" dirty="0"/>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16</a:t>
            </a:fld>
            <a:endParaRPr lang="el-GR"/>
          </a:p>
        </p:txBody>
      </p:sp>
    </p:spTree>
    <p:extLst>
      <p:ext uri="{BB962C8B-B14F-4D97-AF65-F5344CB8AC3E}">
        <p14:creationId xmlns:p14="http://schemas.microsoft.com/office/powerpoint/2010/main" val="3393623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17</a:t>
            </a:fld>
            <a:endParaRPr lang="el-GR"/>
          </a:p>
        </p:txBody>
      </p:sp>
    </p:spTree>
    <p:extLst>
      <p:ext uri="{BB962C8B-B14F-4D97-AF65-F5344CB8AC3E}">
        <p14:creationId xmlns:p14="http://schemas.microsoft.com/office/powerpoint/2010/main" val="307672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2</a:t>
            </a:fld>
            <a:endParaRPr lang="el-GR"/>
          </a:p>
        </p:txBody>
      </p:sp>
    </p:spTree>
    <p:extLst>
      <p:ext uri="{BB962C8B-B14F-4D97-AF65-F5344CB8AC3E}">
        <p14:creationId xmlns:p14="http://schemas.microsoft.com/office/powerpoint/2010/main" val="2193479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3</a:t>
            </a:fld>
            <a:endParaRPr lang="el-GR"/>
          </a:p>
        </p:txBody>
      </p:sp>
    </p:spTree>
    <p:extLst>
      <p:ext uri="{BB962C8B-B14F-4D97-AF65-F5344CB8AC3E}">
        <p14:creationId xmlns:p14="http://schemas.microsoft.com/office/powerpoint/2010/main" val="388374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4</a:t>
            </a:fld>
            <a:endParaRPr lang="el-GR"/>
          </a:p>
        </p:txBody>
      </p:sp>
    </p:spTree>
    <p:extLst>
      <p:ext uri="{BB962C8B-B14F-4D97-AF65-F5344CB8AC3E}">
        <p14:creationId xmlns:p14="http://schemas.microsoft.com/office/powerpoint/2010/main" val="3029986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5</a:t>
            </a:fld>
            <a:endParaRPr lang="el-GR"/>
          </a:p>
        </p:txBody>
      </p:sp>
    </p:spTree>
    <p:extLst>
      <p:ext uri="{BB962C8B-B14F-4D97-AF65-F5344CB8AC3E}">
        <p14:creationId xmlns:p14="http://schemas.microsoft.com/office/powerpoint/2010/main" val="320404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6</a:t>
            </a:fld>
            <a:endParaRPr lang="el-GR"/>
          </a:p>
        </p:txBody>
      </p:sp>
    </p:spTree>
    <p:extLst>
      <p:ext uri="{BB962C8B-B14F-4D97-AF65-F5344CB8AC3E}">
        <p14:creationId xmlns:p14="http://schemas.microsoft.com/office/powerpoint/2010/main" val="67265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7</a:t>
            </a:fld>
            <a:endParaRPr lang="el-GR"/>
          </a:p>
        </p:txBody>
      </p:sp>
    </p:spTree>
    <p:extLst>
      <p:ext uri="{BB962C8B-B14F-4D97-AF65-F5344CB8AC3E}">
        <p14:creationId xmlns:p14="http://schemas.microsoft.com/office/powerpoint/2010/main" val="3156273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8</a:t>
            </a:fld>
            <a:endParaRPr lang="el-GR"/>
          </a:p>
        </p:txBody>
      </p:sp>
    </p:spTree>
    <p:extLst>
      <p:ext uri="{BB962C8B-B14F-4D97-AF65-F5344CB8AC3E}">
        <p14:creationId xmlns:p14="http://schemas.microsoft.com/office/powerpoint/2010/main" val="512228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B62F98A9-1E12-412B-9428-C5C73B52A256}" type="slidenum">
              <a:rPr lang="el-GR" smtClean="0"/>
              <a:t>9</a:t>
            </a:fld>
            <a:endParaRPr lang="el-GR"/>
          </a:p>
        </p:txBody>
      </p:sp>
    </p:spTree>
    <p:extLst>
      <p:ext uri="{BB962C8B-B14F-4D97-AF65-F5344CB8AC3E}">
        <p14:creationId xmlns:p14="http://schemas.microsoft.com/office/powerpoint/2010/main" val="94000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55BBF47-E142-4C8F-A21C-7FE84AFF967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xmlns="" id="{A9CE5D8F-6655-4B29-8CF0-083D96B79F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xmlns="" id="{687DE804-5B66-4EDF-AE0A-352FDA988ED7}"/>
              </a:ext>
            </a:extLst>
          </p:cNvPr>
          <p:cNvSpPr>
            <a:spLocks noGrp="1"/>
          </p:cNvSpPr>
          <p:nvPr>
            <p:ph type="dt" sz="half" idx="10"/>
          </p:nvPr>
        </p:nvSpPr>
        <p:spPr/>
        <p:txBody>
          <a:bodyPr/>
          <a:lstStyle/>
          <a:p>
            <a:fld id="{ECEFA95C-50F3-4121-BCD9-3A3457CE81C0}" type="datetimeFigureOut">
              <a:rPr lang="el-GR" smtClean="0"/>
              <a:t>1/4/2019</a:t>
            </a:fld>
            <a:endParaRPr lang="el-GR"/>
          </a:p>
        </p:txBody>
      </p:sp>
      <p:sp>
        <p:nvSpPr>
          <p:cNvPr id="5" name="Θέση υποσέλιδου 4">
            <a:extLst>
              <a:ext uri="{FF2B5EF4-FFF2-40B4-BE49-F238E27FC236}">
                <a16:creationId xmlns:a16="http://schemas.microsoft.com/office/drawing/2014/main" xmlns="" id="{9252ADAE-D37B-4577-8F50-C53B6365BBA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00DACBBB-691F-4839-A1CF-3A1F918B8514}"/>
              </a:ext>
            </a:extLst>
          </p:cNvPr>
          <p:cNvSpPr>
            <a:spLocks noGrp="1"/>
          </p:cNvSpPr>
          <p:nvPr>
            <p:ph type="sldNum" sz="quarter" idx="12"/>
          </p:nvPr>
        </p:nvSpPr>
        <p:spPr/>
        <p:txBody>
          <a:bodyPr/>
          <a:lstStyle/>
          <a:p>
            <a:fld id="{431F7347-BE19-4EB8-9EDD-0F5C70DDD998}" type="slidenum">
              <a:rPr lang="el-GR" smtClean="0"/>
              <a:t>‹#›</a:t>
            </a:fld>
            <a:endParaRPr lang="el-GR"/>
          </a:p>
        </p:txBody>
      </p:sp>
    </p:spTree>
    <p:extLst>
      <p:ext uri="{BB962C8B-B14F-4D97-AF65-F5344CB8AC3E}">
        <p14:creationId xmlns:p14="http://schemas.microsoft.com/office/powerpoint/2010/main" val="3378395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747309C-C5F6-4EB4-8D1C-E441D3FC29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F0535592-6D95-44E6-82D7-D55E54A7535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E3AEB816-9C05-4D86-AD8B-E5E9D62147CF}"/>
              </a:ext>
            </a:extLst>
          </p:cNvPr>
          <p:cNvSpPr>
            <a:spLocks noGrp="1"/>
          </p:cNvSpPr>
          <p:nvPr>
            <p:ph type="dt" sz="half" idx="10"/>
          </p:nvPr>
        </p:nvSpPr>
        <p:spPr/>
        <p:txBody>
          <a:bodyPr/>
          <a:lstStyle/>
          <a:p>
            <a:fld id="{ECEFA95C-50F3-4121-BCD9-3A3457CE81C0}" type="datetimeFigureOut">
              <a:rPr lang="el-GR" smtClean="0"/>
              <a:t>1/4/2019</a:t>
            </a:fld>
            <a:endParaRPr lang="el-GR"/>
          </a:p>
        </p:txBody>
      </p:sp>
      <p:sp>
        <p:nvSpPr>
          <p:cNvPr id="5" name="Θέση υποσέλιδου 4">
            <a:extLst>
              <a:ext uri="{FF2B5EF4-FFF2-40B4-BE49-F238E27FC236}">
                <a16:creationId xmlns:a16="http://schemas.microsoft.com/office/drawing/2014/main" xmlns="" id="{2F440F5E-D3CB-49E0-B8A3-00666358F11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2891731A-39E2-479E-8421-31BD677A35BD}"/>
              </a:ext>
            </a:extLst>
          </p:cNvPr>
          <p:cNvSpPr>
            <a:spLocks noGrp="1"/>
          </p:cNvSpPr>
          <p:nvPr>
            <p:ph type="sldNum" sz="quarter" idx="12"/>
          </p:nvPr>
        </p:nvSpPr>
        <p:spPr/>
        <p:txBody>
          <a:bodyPr/>
          <a:lstStyle/>
          <a:p>
            <a:fld id="{431F7347-BE19-4EB8-9EDD-0F5C70DDD998}" type="slidenum">
              <a:rPr lang="el-GR" smtClean="0"/>
              <a:t>‹#›</a:t>
            </a:fld>
            <a:endParaRPr lang="el-GR"/>
          </a:p>
        </p:txBody>
      </p:sp>
    </p:spTree>
    <p:extLst>
      <p:ext uri="{BB962C8B-B14F-4D97-AF65-F5344CB8AC3E}">
        <p14:creationId xmlns:p14="http://schemas.microsoft.com/office/powerpoint/2010/main" val="358737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19FC874A-043D-44AF-B05C-A11F0EA1D1BD}"/>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49391221-8AFC-4CB7-85E4-5FBEA39ED56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E28FE081-FA09-4609-9106-DE98EC394F2E}"/>
              </a:ext>
            </a:extLst>
          </p:cNvPr>
          <p:cNvSpPr>
            <a:spLocks noGrp="1"/>
          </p:cNvSpPr>
          <p:nvPr>
            <p:ph type="dt" sz="half" idx="10"/>
          </p:nvPr>
        </p:nvSpPr>
        <p:spPr/>
        <p:txBody>
          <a:bodyPr/>
          <a:lstStyle/>
          <a:p>
            <a:fld id="{ECEFA95C-50F3-4121-BCD9-3A3457CE81C0}" type="datetimeFigureOut">
              <a:rPr lang="el-GR" smtClean="0"/>
              <a:t>1/4/2019</a:t>
            </a:fld>
            <a:endParaRPr lang="el-GR"/>
          </a:p>
        </p:txBody>
      </p:sp>
      <p:sp>
        <p:nvSpPr>
          <p:cNvPr id="5" name="Θέση υποσέλιδου 4">
            <a:extLst>
              <a:ext uri="{FF2B5EF4-FFF2-40B4-BE49-F238E27FC236}">
                <a16:creationId xmlns:a16="http://schemas.microsoft.com/office/drawing/2014/main" xmlns="" id="{BE519E21-3F9B-4A85-8052-C065D2679A1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E934B828-F3AF-4023-ACB9-69406A009FB1}"/>
              </a:ext>
            </a:extLst>
          </p:cNvPr>
          <p:cNvSpPr>
            <a:spLocks noGrp="1"/>
          </p:cNvSpPr>
          <p:nvPr>
            <p:ph type="sldNum" sz="quarter" idx="12"/>
          </p:nvPr>
        </p:nvSpPr>
        <p:spPr/>
        <p:txBody>
          <a:bodyPr/>
          <a:lstStyle/>
          <a:p>
            <a:fld id="{431F7347-BE19-4EB8-9EDD-0F5C70DDD998}" type="slidenum">
              <a:rPr lang="el-GR" smtClean="0"/>
              <a:t>‹#›</a:t>
            </a:fld>
            <a:endParaRPr lang="el-GR"/>
          </a:p>
        </p:txBody>
      </p:sp>
    </p:spTree>
    <p:extLst>
      <p:ext uri="{BB962C8B-B14F-4D97-AF65-F5344CB8AC3E}">
        <p14:creationId xmlns:p14="http://schemas.microsoft.com/office/powerpoint/2010/main" val="1529456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884763B-48A5-4D5E-BD46-0DFF51533CE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AE0AEE3B-280B-4814-BCF2-C7429A3B181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58E894A2-2D55-4F49-8806-574F404E8B6E}"/>
              </a:ext>
            </a:extLst>
          </p:cNvPr>
          <p:cNvSpPr>
            <a:spLocks noGrp="1"/>
          </p:cNvSpPr>
          <p:nvPr>
            <p:ph type="dt" sz="half" idx="10"/>
          </p:nvPr>
        </p:nvSpPr>
        <p:spPr/>
        <p:txBody>
          <a:bodyPr/>
          <a:lstStyle/>
          <a:p>
            <a:fld id="{ECEFA95C-50F3-4121-BCD9-3A3457CE81C0}" type="datetimeFigureOut">
              <a:rPr lang="el-GR" smtClean="0"/>
              <a:t>1/4/2019</a:t>
            </a:fld>
            <a:endParaRPr lang="el-GR"/>
          </a:p>
        </p:txBody>
      </p:sp>
      <p:sp>
        <p:nvSpPr>
          <p:cNvPr id="5" name="Θέση υποσέλιδου 4">
            <a:extLst>
              <a:ext uri="{FF2B5EF4-FFF2-40B4-BE49-F238E27FC236}">
                <a16:creationId xmlns:a16="http://schemas.microsoft.com/office/drawing/2014/main" xmlns="" id="{D34800D9-DCBB-49A7-92BB-C92690FA2A3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59F73BE8-5134-4024-864A-130DCEC077D2}"/>
              </a:ext>
            </a:extLst>
          </p:cNvPr>
          <p:cNvSpPr>
            <a:spLocks noGrp="1"/>
          </p:cNvSpPr>
          <p:nvPr>
            <p:ph type="sldNum" sz="quarter" idx="12"/>
          </p:nvPr>
        </p:nvSpPr>
        <p:spPr/>
        <p:txBody>
          <a:bodyPr/>
          <a:lstStyle/>
          <a:p>
            <a:fld id="{431F7347-BE19-4EB8-9EDD-0F5C70DDD998}" type="slidenum">
              <a:rPr lang="el-GR" smtClean="0"/>
              <a:t>‹#›</a:t>
            </a:fld>
            <a:endParaRPr lang="el-GR"/>
          </a:p>
        </p:txBody>
      </p:sp>
    </p:spTree>
    <p:extLst>
      <p:ext uri="{BB962C8B-B14F-4D97-AF65-F5344CB8AC3E}">
        <p14:creationId xmlns:p14="http://schemas.microsoft.com/office/powerpoint/2010/main" val="256983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DBA190F-6701-4843-9025-BBEC9D15B7C1}"/>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41C23BE6-69AF-411D-88B9-172872C2CF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xmlns="" id="{A8FAEFD2-023B-426C-9811-6CCF22913052}"/>
              </a:ext>
            </a:extLst>
          </p:cNvPr>
          <p:cNvSpPr>
            <a:spLocks noGrp="1"/>
          </p:cNvSpPr>
          <p:nvPr>
            <p:ph type="dt" sz="half" idx="10"/>
          </p:nvPr>
        </p:nvSpPr>
        <p:spPr/>
        <p:txBody>
          <a:bodyPr/>
          <a:lstStyle/>
          <a:p>
            <a:fld id="{ECEFA95C-50F3-4121-BCD9-3A3457CE81C0}" type="datetimeFigureOut">
              <a:rPr lang="el-GR" smtClean="0"/>
              <a:t>1/4/2019</a:t>
            </a:fld>
            <a:endParaRPr lang="el-GR"/>
          </a:p>
        </p:txBody>
      </p:sp>
      <p:sp>
        <p:nvSpPr>
          <p:cNvPr id="5" name="Θέση υποσέλιδου 4">
            <a:extLst>
              <a:ext uri="{FF2B5EF4-FFF2-40B4-BE49-F238E27FC236}">
                <a16:creationId xmlns:a16="http://schemas.microsoft.com/office/drawing/2014/main" xmlns="" id="{DC378A14-C300-43E0-A6D8-3561AD0FAE1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E3B4FAA2-1F57-4016-A392-EE4BDF6DB54B}"/>
              </a:ext>
            </a:extLst>
          </p:cNvPr>
          <p:cNvSpPr>
            <a:spLocks noGrp="1"/>
          </p:cNvSpPr>
          <p:nvPr>
            <p:ph type="sldNum" sz="quarter" idx="12"/>
          </p:nvPr>
        </p:nvSpPr>
        <p:spPr/>
        <p:txBody>
          <a:bodyPr/>
          <a:lstStyle/>
          <a:p>
            <a:fld id="{431F7347-BE19-4EB8-9EDD-0F5C70DDD998}" type="slidenum">
              <a:rPr lang="el-GR" smtClean="0"/>
              <a:t>‹#›</a:t>
            </a:fld>
            <a:endParaRPr lang="el-GR"/>
          </a:p>
        </p:txBody>
      </p:sp>
    </p:spTree>
    <p:extLst>
      <p:ext uri="{BB962C8B-B14F-4D97-AF65-F5344CB8AC3E}">
        <p14:creationId xmlns:p14="http://schemas.microsoft.com/office/powerpoint/2010/main" val="4065424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00CBB33-53AB-4374-BCEE-1C3E9B1EB17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07D040CF-3CC8-4060-AD74-368CF764DC8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xmlns="" id="{F15C592F-4BAD-4F2C-987D-F7F2732C25C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xmlns="" id="{E1DE5FB4-D648-488E-9767-21283D48AA30}"/>
              </a:ext>
            </a:extLst>
          </p:cNvPr>
          <p:cNvSpPr>
            <a:spLocks noGrp="1"/>
          </p:cNvSpPr>
          <p:nvPr>
            <p:ph type="dt" sz="half" idx="10"/>
          </p:nvPr>
        </p:nvSpPr>
        <p:spPr/>
        <p:txBody>
          <a:bodyPr/>
          <a:lstStyle/>
          <a:p>
            <a:fld id="{ECEFA95C-50F3-4121-BCD9-3A3457CE81C0}" type="datetimeFigureOut">
              <a:rPr lang="el-GR" smtClean="0"/>
              <a:t>1/4/2019</a:t>
            </a:fld>
            <a:endParaRPr lang="el-GR"/>
          </a:p>
        </p:txBody>
      </p:sp>
      <p:sp>
        <p:nvSpPr>
          <p:cNvPr id="6" name="Θέση υποσέλιδου 5">
            <a:extLst>
              <a:ext uri="{FF2B5EF4-FFF2-40B4-BE49-F238E27FC236}">
                <a16:creationId xmlns:a16="http://schemas.microsoft.com/office/drawing/2014/main" xmlns="" id="{DCFFD59C-8305-49C1-B3C4-0C3BA28BCD5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CB8B245A-A883-4F1F-A09F-65E3711A1C59}"/>
              </a:ext>
            </a:extLst>
          </p:cNvPr>
          <p:cNvSpPr>
            <a:spLocks noGrp="1"/>
          </p:cNvSpPr>
          <p:nvPr>
            <p:ph type="sldNum" sz="quarter" idx="12"/>
          </p:nvPr>
        </p:nvSpPr>
        <p:spPr/>
        <p:txBody>
          <a:bodyPr/>
          <a:lstStyle/>
          <a:p>
            <a:fld id="{431F7347-BE19-4EB8-9EDD-0F5C70DDD998}" type="slidenum">
              <a:rPr lang="el-GR" smtClean="0"/>
              <a:t>‹#›</a:t>
            </a:fld>
            <a:endParaRPr lang="el-GR"/>
          </a:p>
        </p:txBody>
      </p:sp>
    </p:spTree>
    <p:extLst>
      <p:ext uri="{BB962C8B-B14F-4D97-AF65-F5344CB8AC3E}">
        <p14:creationId xmlns:p14="http://schemas.microsoft.com/office/powerpoint/2010/main" val="349027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B44314F-5FFC-4E13-8736-A91F9DD7CDEA}"/>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E34FFCD0-7984-49D9-90D5-4D46FC98A6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xmlns="" id="{A2276A77-6054-4680-A332-97775F26C5A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xmlns="" id="{76C8243F-6934-432A-8424-8E0532CA3B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xmlns="" id="{C432707D-FEAF-43B6-9A43-E1D405ECDE64}"/>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xmlns="" id="{DB1CCFE5-345A-4106-BDB4-40B28AEFA5FE}"/>
              </a:ext>
            </a:extLst>
          </p:cNvPr>
          <p:cNvSpPr>
            <a:spLocks noGrp="1"/>
          </p:cNvSpPr>
          <p:nvPr>
            <p:ph type="dt" sz="half" idx="10"/>
          </p:nvPr>
        </p:nvSpPr>
        <p:spPr/>
        <p:txBody>
          <a:bodyPr/>
          <a:lstStyle/>
          <a:p>
            <a:fld id="{ECEFA95C-50F3-4121-BCD9-3A3457CE81C0}" type="datetimeFigureOut">
              <a:rPr lang="el-GR" smtClean="0"/>
              <a:t>1/4/2019</a:t>
            </a:fld>
            <a:endParaRPr lang="el-GR"/>
          </a:p>
        </p:txBody>
      </p:sp>
      <p:sp>
        <p:nvSpPr>
          <p:cNvPr id="8" name="Θέση υποσέλιδου 7">
            <a:extLst>
              <a:ext uri="{FF2B5EF4-FFF2-40B4-BE49-F238E27FC236}">
                <a16:creationId xmlns:a16="http://schemas.microsoft.com/office/drawing/2014/main" xmlns="" id="{0AA63529-8E36-4055-A22B-C6B8B5D34F9F}"/>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xmlns="" id="{A09BE1AE-DF0A-42D6-B0B8-6D19D5F3F3E6}"/>
              </a:ext>
            </a:extLst>
          </p:cNvPr>
          <p:cNvSpPr>
            <a:spLocks noGrp="1"/>
          </p:cNvSpPr>
          <p:nvPr>
            <p:ph type="sldNum" sz="quarter" idx="12"/>
          </p:nvPr>
        </p:nvSpPr>
        <p:spPr/>
        <p:txBody>
          <a:bodyPr/>
          <a:lstStyle/>
          <a:p>
            <a:fld id="{431F7347-BE19-4EB8-9EDD-0F5C70DDD998}" type="slidenum">
              <a:rPr lang="el-GR" smtClean="0"/>
              <a:t>‹#›</a:t>
            </a:fld>
            <a:endParaRPr lang="el-GR"/>
          </a:p>
        </p:txBody>
      </p:sp>
    </p:spTree>
    <p:extLst>
      <p:ext uri="{BB962C8B-B14F-4D97-AF65-F5344CB8AC3E}">
        <p14:creationId xmlns:p14="http://schemas.microsoft.com/office/powerpoint/2010/main" val="2704676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B37763A-2086-4E1D-9DF5-7D0BBD6FDEE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xmlns="" id="{E96D20F7-F70D-49A0-B5D1-DD3C691C4991}"/>
              </a:ext>
            </a:extLst>
          </p:cNvPr>
          <p:cNvSpPr>
            <a:spLocks noGrp="1"/>
          </p:cNvSpPr>
          <p:nvPr>
            <p:ph type="dt" sz="half" idx="10"/>
          </p:nvPr>
        </p:nvSpPr>
        <p:spPr/>
        <p:txBody>
          <a:bodyPr/>
          <a:lstStyle/>
          <a:p>
            <a:fld id="{ECEFA95C-50F3-4121-BCD9-3A3457CE81C0}" type="datetimeFigureOut">
              <a:rPr lang="el-GR" smtClean="0"/>
              <a:t>1/4/2019</a:t>
            </a:fld>
            <a:endParaRPr lang="el-GR"/>
          </a:p>
        </p:txBody>
      </p:sp>
      <p:sp>
        <p:nvSpPr>
          <p:cNvPr id="4" name="Θέση υποσέλιδου 3">
            <a:extLst>
              <a:ext uri="{FF2B5EF4-FFF2-40B4-BE49-F238E27FC236}">
                <a16:creationId xmlns:a16="http://schemas.microsoft.com/office/drawing/2014/main" xmlns="" id="{FEA0F1F3-B74F-4761-8685-738B243A40C2}"/>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xmlns="" id="{E76DA8F3-4538-4FC8-9154-E3130B649FB9}"/>
              </a:ext>
            </a:extLst>
          </p:cNvPr>
          <p:cNvSpPr>
            <a:spLocks noGrp="1"/>
          </p:cNvSpPr>
          <p:nvPr>
            <p:ph type="sldNum" sz="quarter" idx="12"/>
          </p:nvPr>
        </p:nvSpPr>
        <p:spPr/>
        <p:txBody>
          <a:bodyPr/>
          <a:lstStyle/>
          <a:p>
            <a:fld id="{431F7347-BE19-4EB8-9EDD-0F5C70DDD998}" type="slidenum">
              <a:rPr lang="el-GR" smtClean="0"/>
              <a:t>‹#›</a:t>
            </a:fld>
            <a:endParaRPr lang="el-GR"/>
          </a:p>
        </p:txBody>
      </p:sp>
    </p:spTree>
    <p:extLst>
      <p:ext uri="{BB962C8B-B14F-4D97-AF65-F5344CB8AC3E}">
        <p14:creationId xmlns:p14="http://schemas.microsoft.com/office/powerpoint/2010/main" val="3868860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xmlns="" id="{276BF622-4212-4B04-861A-C4A3D90578E7}"/>
              </a:ext>
            </a:extLst>
          </p:cNvPr>
          <p:cNvSpPr>
            <a:spLocks noGrp="1"/>
          </p:cNvSpPr>
          <p:nvPr>
            <p:ph type="dt" sz="half" idx="10"/>
          </p:nvPr>
        </p:nvSpPr>
        <p:spPr/>
        <p:txBody>
          <a:bodyPr/>
          <a:lstStyle/>
          <a:p>
            <a:fld id="{ECEFA95C-50F3-4121-BCD9-3A3457CE81C0}" type="datetimeFigureOut">
              <a:rPr lang="el-GR" smtClean="0"/>
              <a:t>1/4/2019</a:t>
            </a:fld>
            <a:endParaRPr lang="el-GR"/>
          </a:p>
        </p:txBody>
      </p:sp>
      <p:sp>
        <p:nvSpPr>
          <p:cNvPr id="3" name="Θέση υποσέλιδου 2">
            <a:extLst>
              <a:ext uri="{FF2B5EF4-FFF2-40B4-BE49-F238E27FC236}">
                <a16:creationId xmlns:a16="http://schemas.microsoft.com/office/drawing/2014/main" xmlns="" id="{D2DD515F-2D1B-4087-A02F-31E6A758608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xmlns="" id="{ADEBBFF1-0C58-4C52-B2C4-BBE6B5C7C84B}"/>
              </a:ext>
            </a:extLst>
          </p:cNvPr>
          <p:cNvSpPr>
            <a:spLocks noGrp="1"/>
          </p:cNvSpPr>
          <p:nvPr>
            <p:ph type="sldNum" sz="quarter" idx="12"/>
          </p:nvPr>
        </p:nvSpPr>
        <p:spPr/>
        <p:txBody>
          <a:bodyPr/>
          <a:lstStyle/>
          <a:p>
            <a:fld id="{431F7347-BE19-4EB8-9EDD-0F5C70DDD998}" type="slidenum">
              <a:rPr lang="el-GR" smtClean="0"/>
              <a:t>‹#›</a:t>
            </a:fld>
            <a:endParaRPr lang="el-GR"/>
          </a:p>
        </p:txBody>
      </p:sp>
    </p:spTree>
    <p:extLst>
      <p:ext uri="{BB962C8B-B14F-4D97-AF65-F5344CB8AC3E}">
        <p14:creationId xmlns:p14="http://schemas.microsoft.com/office/powerpoint/2010/main" val="16212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3A047FD-6E33-4180-9088-6CFD0E37A7A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2B551A3D-8CBE-49C3-949D-00376D9379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xmlns="" id="{77D0341B-0EEE-4A29-AFCF-B3124AEEA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52504CB7-7F1D-40A0-85FD-0BBF21319CC2}"/>
              </a:ext>
            </a:extLst>
          </p:cNvPr>
          <p:cNvSpPr>
            <a:spLocks noGrp="1"/>
          </p:cNvSpPr>
          <p:nvPr>
            <p:ph type="dt" sz="half" idx="10"/>
          </p:nvPr>
        </p:nvSpPr>
        <p:spPr/>
        <p:txBody>
          <a:bodyPr/>
          <a:lstStyle/>
          <a:p>
            <a:fld id="{ECEFA95C-50F3-4121-BCD9-3A3457CE81C0}" type="datetimeFigureOut">
              <a:rPr lang="el-GR" smtClean="0"/>
              <a:t>1/4/2019</a:t>
            </a:fld>
            <a:endParaRPr lang="el-GR"/>
          </a:p>
        </p:txBody>
      </p:sp>
      <p:sp>
        <p:nvSpPr>
          <p:cNvPr id="6" name="Θέση υποσέλιδου 5">
            <a:extLst>
              <a:ext uri="{FF2B5EF4-FFF2-40B4-BE49-F238E27FC236}">
                <a16:creationId xmlns:a16="http://schemas.microsoft.com/office/drawing/2014/main" xmlns="" id="{66D40958-8CC6-41B4-8B9B-398CF2E11CE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03D67F17-97E8-4ADC-95ED-25EFA52A4614}"/>
              </a:ext>
            </a:extLst>
          </p:cNvPr>
          <p:cNvSpPr>
            <a:spLocks noGrp="1"/>
          </p:cNvSpPr>
          <p:nvPr>
            <p:ph type="sldNum" sz="quarter" idx="12"/>
          </p:nvPr>
        </p:nvSpPr>
        <p:spPr/>
        <p:txBody>
          <a:bodyPr/>
          <a:lstStyle/>
          <a:p>
            <a:fld id="{431F7347-BE19-4EB8-9EDD-0F5C70DDD998}" type="slidenum">
              <a:rPr lang="el-GR" smtClean="0"/>
              <a:t>‹#›</a:t>
            </a:fld>
            <a:endParaRPr lang="el-GR"/>
          </a:p>
        </p:txBody>
      </p:sp>
    </p:spTree>
    <p:extLst>
      <p:ext uri="{BB962C8B-B14F-4D97-AF65-F5344CB8AC3E}">
        <p14:creationId xmlns:p14="http://schemas.microsoft.com/office/powerpoint/2010/main" val="2579113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50B6C69-8F93-4F7E-B32E-665493CEC96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xmlns="" id="{AFCF81FD-A0DE-478E-AF2E-366FF9EC5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xmlns="" id="{87CF6689-D99A-444C-9C91-1F94A75F0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34F1CF49-9D14-4B01-B8E0-51D101335E9A}"/>
              </a:ext>
            </a:extLst>
          </p:cNvPr>
          <p:cNvSpPr>
            <a:spLocks noGrp="1"/>
          </p:cNvSpPr>
          <p:nvPr>
            <p:ph type="dt" sz="half" idx="10"/>
          </p:nvPr>
        </p:nvSpPr>
        <p:spPr/>
        <p:txBody>
          <a:bodyPr/>
          <a:lstStyle/>
          <a:p>
            <a:fld id="{ECEFA95C-50F3-4121-BCD9-3A3457CE81C0}" type="datetimeFigureOut">
              <a:rPr lang="el-GR" smtClean="0"/>
              <a:t>1/4/2019</a:t>
            </a:fld>
            <a:endParaRPr lang="el-GR"/>
          </a:p>
        </p:txBody>
      </p:sp>
      <p:sp>
        <p:nvSpPr>
          <p:cNvPr id="6" name="Θέση υποσέλιδου 5">
            <a:extLst>
              <a:ext uri="{FF2B5EF4-FFF2-40B4-BE49-F238E27FC236}">
                <a16:creationId xmlns:a16="http://schemas.microsoft.com/office/drawing/2014/main" xmlns="" id="{65255293-5CE5-45FF-AE86-88AD7B9295A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38DDAD59-7342-48C2-801D-8C189007F77C}"/>
              </a:ext>
            </a:extLst>
          </p:cNvPr>
          <p:cNvSpPr>
            <a:spLocks noGrp="1"/>
          </p:cNvSpPr>
          <p:nvPr>
            <p:ph type="sldNum" sz="quarter" idx="12"/>
          </p:nvPr>
        </p:nvSpPr>
        <p:spPr/>
        <p:txBody>
          <a:bodyPr/>
          <a:lstStyle/>
          <a:p>
            <a:fld id="{431F7347-BE19-4EB8-9EDD-0F5C70DDD998}" type="slidenum">
              <a:rPr lang="el-GR" smtClean="0"/>
              <a:t>‹#›</a:t>
            </a:fld>
            <a:endParaRPr lang="el-GR"/>
          </a:p>
        </p:txBody>
      </p:sp>
    </p:spTree>
    <p:extLst>
      <p:ext uri="{BB962C8B-B14F-4D97-AF65-F5344CB8AC3E}">
        <p14:creationId xmlns:p14="http://schemas.microsoft.com/office/powerpoint/2010/main" val="956647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xmlns="" id="{0046FDBF-6873-47CF-9799-6A0ADA977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1D3B0C05-D1B1-45E2-AE03-D416A638B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A92A5F23-7AF4-46E8-B897-E4747BA27A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FA95C-50F3-4121-BCD9-3A3457CE81C0}" type="datetimeFigureOut">
              <a:rPr lang="el-GR" smtClean="0"/>
              <a:t>1/4/2019</a:t>
            </a:fld>
            <a:endParaRPr lang="el-GR"/>
          </a:p>
        </p:txBody>
      </p:sp>
      <p:sp>
        <p:nvSpPr>
          <p:cNvPr id="5" name="Θέση υποσέλιδου 4">
            <a:extLst>
              <a:ext uri="{FF2B5EF4-FFF2-40B4-BE49-F238E27FC236}">
                <a16:creationId xmlns:a16="http://schemas.microsoft.com/office/drawing/2014/main" xmlns="" id="{D1245404-1BF5-41F5-8436-8AE0AFA0DB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xmlns="" id="{73D589B9-2D35-44DF-9FE6-5933AC6CC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F7347-BE19-4EB8-9EDD-0F5C70DDD998}" type="slidenum">
              <a:rPr lang="el-GR" smtClean="0"/>
              <a:t>‹#›</a:t>
            </a:fld>
            <a:endParaRPr lang="el-GR"/>
          </a:p>
        </p:txBody>
      </p:sp>
    </p:spTree>
    <p:extLst>
      <p:ext uri="{BB962C8B-B14F-4D97-AF65-F5344CB8AC3E}">
        <p14:creationId xmlns:p14="http://schemas.microsoft.com/office/powerpoint/2010/main" val="693690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tif"/></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emf"/><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Εικόνα 5" descr="Εικόνα που περιέχει υπαίθριος, φύση, ουρανός&#10;&#10;Περιγραφή που δημιουργήθηκε αυτόματα">
            <a:extLst>
              <a:ext uri="{FF2B5EF4-FFF2-40B4-BE49-F238E27FC236}">
                <a16:creationId xmlns:a16="http://schemas.microsoft.com/office/drawing/2014/main" xmlns="" id="{97CC7385-2183-49BC-BD34-32B26705423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0070" r="11835"/>
          <a:stretch/>
        </p:blipFill>
        <p:spPr>
          <a:xfrm>
            <a:off x="0" y="0"/>
            <a:ext cx="12192000" cy="6858000"/>
          </a:xfrm>
          <a:prstGeom prst="rect">
            <a:avLst/>
          </a:prstGeom>
        </p:spPr>
      </p:pic>
    </p:spTree>
    <p:extLst>
      <p:ext uri="{BB962C8B-B14F-4D97-AF65-F5344CB8AC3E}">
        <p14:creationId xmlns:p14="http://schemas.microsoft.com/office/powerpoint/2010/main" val="484001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εσωτερικό&#10;&#10;Περιγραφή που δημιουργήθηκε αυτόματα">
            <a:extLst>
              <a:ext uri="{FF2B5EF4-FFF2-40B4-BE49-F238E27FC236}">
                <a16:creationId xmlns:a16="http://schemas.microsoft.com/office/drawing/2014/main" xmlns="" id="{497C9E1A-8C4D-45BF-9C74-25E9812B6A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810" b="2"/>
          <a:stretch/>
        </p:blipFill>
        <p:spPr>
          <a:xfrm rot="5400000">
            <a:off x="6086072" y="331660"/>
            <a:ext cx="3933497" cy="3270176"/>
          </a:xfrm>
          <a:prstGeom prst="rect">
            <a:avLst/>
          </a:prstGeom>
        </p:spPr>
      </p:pic>
      <p:pic>
        <p:nvPicPr>
          <p:cNvPr id="5" name="Εικόνα 4" descr="Εικόνα που περιέχει εσωτερικό, τοίχος, κτίριο&#10;&#10;Περιγραφή που δημιουργήθηκε αυτόματα">
            <a:extLst>
              <a:ext uri="{FF2B5EF4-FFF2-40B4-BE49-F238E27FC236}">
                <a16:creationId xmlns:a16="http://schemas.microsoft.com/office/drawing/2014/main" xmlns="" id="{6066C697-F289-46DB-A33A-BF4C291249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38" r="3" b="3"/>
          <a:stretch/>
        </p:blipFill>
        <p:spPr>
          <a:xfrm rot="5400000">
            <a:off x="9020339" y="761835"/>
            <a:ext cx="3933496" cy="2409826"/>
          </a:xfrm>
          <a:prstGeom prst="rect">
            <a:avLst/>
          </a:prstGeom>
        </p:spPr>
      </p:pic>
      <p:pic>
        <p:nvPicPr>
          <p:cNvPr id="6" name="Εικόνα 5" descr="Εικόνα που περιέχει υπαίθριος, ουρανός, φορτηγό, δρόμος&#10;&#10;Περιγραφή που δημιουργήθηκε αυτόματα">
            <a:extLst>
              <a:ext uri="{FF2B5EF4-FFF2-40B4-BE49-F238E27FC236}">
                <a16:creationId xmlns:a16="http://schemas.microsoft.com/office/drawing/2014/main" xmlns="" id="{B2089472-4F0D-4E15-95A2-B0F7536EFF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50" r="2" b="15231"/>
          <a:stretch/>
        </p:blipFill>
        <p:spPr>
          <a:xfrm>
            <a:off x="6417734" y="4019724"/>
            <a:ext cx="5774266" cy="2838276"/>
          </a:xfrm>
          <a:prstGeom prst="rect">
            <a:avLst/>
          </a:prstGeom>
        </p:spPr>
      </p:pic>
      <p:sp>
        <p:nvSpPr>
          <p:cNvPr id="7" name="Τίτλος 1">
            <a:extLst>
              <a:ext uri="{FF2B5EF4-FFF2-40B4-BE49-F238E27FC236}">
                <a16:creationId xmlns:a16="http://schemas.microsoft.com/office/drawing/2014/main" xmlns="" id="{072A3FB6-229B-4B12-A115-D00B1599533A}"/>
              </a:ext>
            </a:extLst>
          </p:cNvPr>
          <p:cNvSpPr txBox="1">
            <a:spLocks/>
          </p:cNvSpPr>
          <p:nvPr/>
        </p:nvSpPr>
        <p:spPr>
          <a:xfrm>
            <a:off x="619760" y="145248"/>
            <a:ext cx="5154508" cy="12930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400" b="1" dirty="0"/>
              <a:t>Προβλήματα που αντιμετωπίζει η περιοχή:</a:t>
            </a:r>
            <a:endParaRPr lang="el-GR" sz="2400" dirty="0"/>
          </a:p>
        </p:txBody>
      </p:sp>
      <p:sp>
        <p:nvSpPr>
          <p:cNvPr id="8" name="Θέση περιεχομένου 2">
            <a:extLst>
              <a:ext uri="{FF2B5EF4-FFF2-40B4-BE49-F238E27FC236}">
                <a16:creationId xmlns:a16="http://schemas.microsoft.com/office/drawing/2014/main" xmlns="" id="{7C8F0A7E-2C01-41AA-9795-051E22CEB897}"/>
              </a:ext>
            </a:extLst>
          </p:cNvPr>
          <p:cNvSpPr txBox="1">
            <a:spLocks/>
          </p:cNvSpPr>
          <p:nvPr/>
        </p:nvSpPr>
        <p:spPr>
          <a:xfrm>
            <a:off x="619760" y="1220975"/>
            <a:ext cx="5154507" cy="50179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l-GR" sz="1600" dirty="0"/>
              <a:t>Πυκνή δόμηση σε μεγάλο τμήμα του οικισμού</a:t>
            </a:r>
          </a:p>
          <a:p>
            <a:pPr marL="285750" indent="-285750"/>
            <a:r>
              <a:rPr lang="el-GR" sz="1600" dirty="0"/>
              <a:t>Υποβαθμισμένο οικιστικό περιβάλλον –</a:t>
            </a:r>
            <a:r>
              <a:rPr lang="el-GR" altLang="el-GR" sz="1600" dirty="0">
                <a:latin typeface="inherit"/>
              </a:rPr>
              <a:t>Κακή κατάσταση κατοικίας, αυθαίρετη δόμηση</a:t>
            </a:r>
          </a:p>
          <a:p>
            <a:pPr marL="285750" indent="-285750"/>
            <a:r>
              <a:rPr lang="el-GR" altLang="el-GR" sz="1600" dirty="0">
                <a:solidFill>
                  <a:srgbClr val="212121"/>
                </a:solidFill>
                <a:latin typeface="inherit"/>
              </a:rPr>
              <a:t>Κακές περιβαλλοντικές συνθήκες στενά δρομάκια,</a:t>
            </a:r>
            <a:r>
              <a:rPr lang="el-GR" sz="1600" dirty="0"/>
              <a:t> έλλειψη κοινόχρηστων χώρων – έλλειψη πεζοδρομίων και διαχωρισμού κίνησης πεζών οχημάτων, ρύπανση</a:t>
            </a:r>
          </a:p>
          <a:p>
            <a:pPr marL="285750" indent="-285750"/>
            <a:r>
              <a:rPr lang="el-GR" sz="1600" dirty="0"/>
              <a:t>Συγκρούσεις χρήσεων γης</a:t>
            </a:r>
          </a:p>
          <a:p>
            <a:pPr marL="285750" indent="-285750"/>
            <a:r>
              <a:rPr lang="el-GR" sz="1600" dirty="0"/>
              <a:t>Οριοθέτηση ζώνης </a:t>
            </a:r>
            <a:r>
              <a:rPr lang="el-GR" sz="1600" dirty="0" err="1"/>
              <a:t>Γέφυρου</a:t>
            </a:r>
            <a:r>
              <a:rPr lang="el-GR" sz="1600" dirty="0"/>
              <a:t> (40μ.)</a:t>
            </a:r>
          </a:p>
          <a:p>
            <a:pPr marL="285750" indent="-285750"/>
            <a:r>
              <a:rPr lang="el-GR" sz="1600" dirty="0"/>
              <a:t>Τα δύο ενεργά ρήγματα που οφείλουν να ληφθούν υπόψιν </a:t>
            </a:r>
          </a:p>
          <a:p>
            <a:pPr marL="0" indent="0">
              <a:buNone/>
            </a:pPr>
            <a:endParaRPr lang="el-GR" sz="1600" dirty="0"/>
          </a:p>
          <a:p>
            <a:pPr marL="0" indent="0">
              <a:buNone/>
            </a:pPr>
            <a:r>
              <a:rPr lang="el-GR" sz="1600" b="1" dirty="0"/>
              <a:t>Οι κύριες επιπτώσεις από τη διαιώνιση της σημερινή κατάστασης αφορούν: </a:t>
            </a:r>
          </a:p>
          <a:p>
            <a:r>
              <a:rPr lang="el-GR" sz="1600" dirty="0"/>
              <a:t>σε πολεοδομικό επίπεδο (με επιπτώσεις σε τοπικό επίπεδο αλλά και την ευρύτερη περιοχή του Ηρακλείου), </a:t>
            </a:r>
          </a:p>
          <a:p>
            <a:r>
              <a:rPr lang="el-GR" sz="1600" dirty="0"/>
              <a:t>στο περιβαλλοντικό και οικολογικό επίπεδο,</a:t>
            </a:r>
          </a:p>
          <a:p>
            <a:r>
              <a:rPr lang="el-GR" sz="1600" dirty="0"/>
              <a:t>στο αισθητικό περιβάλλον της ευρύτερης περιοχής</a:t>
            </a:r>
          </a:p>
          <a:p>
            <a:r>
              <a:rPr lang="el-GR" sz="1600" dirty="0"/>
              <a:t>σε αμφότερο κοινωνικό-οικονομικό επίπεδο:</a:t>
            </a:r>
          </a:p>
          <a:p>
            <a:pPr marL="0" indent="0">
              <a:buNone/>
            </a:pPr>
            <a:endParaRPr lang="el-GR" sz="1600" dirty="0"/>
          </a:p>
          <a:p>
            <a:pPr marL="285750" indent="-285750"/>
            <a:endParaRPr lang="el-GR" sz="1500" dirty="0"/>
          </a:p>
          <a:p>
            <a:endParaRPr lang="el-GR" sz="1500" dirty="0"/>
          </a:p>
        </p:txBody>
      </p:sp>
    </p:spTree>
    <p:extLst>
      <p:ext uri="{BB962C8B-B14F-4D97-AF65-F5344CB8AC3E}">
        <p14:creationId xmlns:p14="http://schemas.microsoft.com/office/powerpoint/2010/main" val="4103650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άρτης&#10;&#10;Περιγραφή που δημιουργήθηκε αυτόματα">
            <a:extLst>
              <a:ext uri="{FF2B5EF4-FFF2-40B4-BE49-F238E27FC236}">
                <a16:creationId xmlns:a16="http://schemas.microsoft.com/office/drawing/2014/main" xmlns="" id="{F3D3A45C-77D7-46A0-9190-41B43D1CB0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284" y="0"/>
            <a:ext cx="7709544" cy="6858000"/>
          </a:xfrm>
          <a:prstGeom prst="rect">
            <a:avLst/>
          </a:prstGeom>
        </p:spPr>
      </p:pic>
    </p:spTree>
    <p:extLst>
      <p:ext uri="{BB962C8B-B14F-4D97-AF65-F5344CB8AC3E}">
        <p14:creationId xmlns:p14="http://schemas.microsoft.com/office/powerpoint/2010/main" val="2907008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άρτης&#10;&#10;Περιγραφή που δημιουργήθηκε αυτόματα">
            <a:extLst>
              <a:ext uri="{FF2B5EF4-FFF2-40B4-BE49-F238E27FC236}">
                <a16:creationId xmlns:a16="http://schemas.microsoft.com/office/drawing/2014/main" xmlns="" id="{9F832153-5536-4F84-B32A-650FF78B9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189" y="0"/>
            <a:ext cx="5146808" cy="6858000"/>
          </a:xfrm>
          <a:prstGeom prst="rect">
            <a:avLst/>
          </a:prstGeom>
        </p:spPr>
      </p:pic>
      <p:sp>
        <p:nvSpPr>
          <p:cNvPr id="4" name="Τίτλος 1">
            <a:extLst>
              <a:ext uri="{FF2B5EF4-FFF2-40B4-BE49-F238E27FC236}">
                <a16:creationId xmlns:a16="http://schemas.microsoft.com/office/drawing/2014/main" xmlns="" id="{B17C8B8F-2E43-471C-9E9F-BAA8432ED23E}"/>
              </a:ext>
            </a:extLst>
          </p:cNvPr>
          <p:cNvSpPr txBox="1">
            <a:spLocks/>
          </p:cNvSpPr>
          <p:nvPr/>
        </p:nvSpPr>
        <p:spPr>
          <a:xfrm>
            <a:off x="619760" y="145248"/>
            <a:ext cx="5154508" cy="12930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000" b="1" dirty="0"/>
              <a:t>Αρχές σχεδιασμού πολεοδομικής οργάνωσης</a:t>
            </a:r>
            <a:endParaRPr lang="el-GR" sz="2000" dirty="0"/>
          </a:p>
        </p:txBody>
      </p:sp>
      <p:sp>
        <p:nvSpPr>
          <p:cNvPr id="5" name="Τίτλος 1">
            <a:extLst>
              <a:ext uri="{FF2B5EF4-FFF2-40B4-BE49-F238E27FC236}">
                <a16:creationId xmlns:a16="http://schemas.microsoft.com/office/drawing/2014/main" xmlns="" id="{6C94CFBE-DAC3-4DCA-9AB3-304B65D74CC6}"/>
              </a:ext>
            </a:extLst>
          </p:cNvPr>
          <p:cNvSpPr txBox="1">
            <a:spLocks/>
          </p:cNvSpPr>
          <p:nvPr/>
        </p:nvSpPr>
        <p:spPr>
          <a:xfrm>
            <a:off x="382905" y="1332592"/>
            <a:ext cx="6444615" cy="5380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l-GR" sz="1600" dirty="0"/>
              <a:t>Σκοπός της μελέτης, είναι μέσα από την σύγχρονη πολεοδομική αναγνώριση του χώρου, να αποσαφηνιστεί και να</a:t>
            </a:r>
            <a:r>
              <a:rPr lang="en-US" sz="1600" dirty="0"/>
              <a:t> </a:t>
            </a:r>
            <a:r>
              <a:rPr lang="el-GR" sz="1600" dirty="0"/>
              <a:t>θωρακιστεί </a:t>
            </a:r>
            <a:r>
              <a:rPr lang="el-GR" sz="1600" b="1" dirty="0"/>
              <a:t>το σύγχρονο πολεοδομικό καθεστώς </a:t>
            </a:r>
            <a:r>
              <a:rPr lang="el-GR" sz="1600" dirty="0"/>
              <a:t>της περιοχής.</a:t>
            </a:r>
            <a:endParaRPr lang="en-US" sz="1600" dirty="0"/>
          </a:p>
          <a:p>
            <a:pPr algn="just"/>
            <a:r>
              <a:rPr lang="el-GR" sz="1600" dirty="0"/>
              <a:t>Αποτέλεσμα της μελέτης θα είναι </a:t>
            </a:r>
            <a:r>
              <a:rPr lang="el-GR" sz="1600" b="1" dirty="0"/>
              <a:t>η πολεοδομική</a:t>
            </a:r>
            <a:r>
              <a:rPr lang="en-US" sz="1600" b="1" dirty="0"/>
              <a:t> </a:t>
            </a:r>
            <a:r>
              <a:rPr lang="el-GR" sz="1600" b="1" dirty="0"/>
              <a:t>ανασυγκρότηση της γειτονιάς </a:t>
            </a:r>
            <a:r>
              <a:rPr lang="el-GR" sz="1600" dirty="0"/>
              <a:t>μέσω της</a:t>
            </a:r>
            <a:r>
              <a:rPr lang="en-US" sz="1600" dirty="0"/>
              <a:t> </a:t>
            </a:r>
            <a:r>
              <a:rPr lang="el-GR" sz="1600" dirty="0"/>
              <a:t>αναδιάταξης και του επανασχεδιασμού του δικτύου κοινοχρήστων χώρων / πράσινων χώρων,</a:t>
            </a:r>
            <a:r>
              <a:rPr lang="en-US" sz="1600" dirty="0"/>
              <a:t> </a:t>
            </a:r>
            <a:r>
              <a:rPr lang="el-GR" sz="1600" dirty="0"/>
              <a:t>των κοινωφελών λειτουργιών και της κυκλοφορίας πεζών και οχημάτων, της σύνδεσης του αστικού ιστού με το παραλιακό μέτωπο και το φυσικό περιβάλλον της </a:t>
            </a:r>
            <a:r>
              <a:rPr lang="el-GR" sz="1600" dirty="0" smtClean="0"/>
              <a:t>περιοχής</a:t>
            </a:r>
            <a:endParaRPr lang="el-GR" sz="1600" dirty="0"/>
          </a:p>
          <a:p>
            <a:pPr algn="just"/>
            <a:endParaRPr lang="el-GR" sz="1600" dirty="0"/>
          </a:p>
          <a:p>
            <a:r>
              <a:rPr lang="el-GR" sz="1600" b="1" dirty="0"/>
              <a:t>Βασικές αρχές και παραδοχές του σχεδιασμού</a:t>
            </a:r>
          </a:p>
          <a:p>
            <a:pPr marL="285750" indent="-285750">
              <a:lnSpc>
                <a:spcPct val="150000"/>
              </a:lnSpc>
              <a:buFont typeface="Arial" panose="020B0604020202020204" pitchFamily="34" charset="0"/>
              <a:buChar char="•"/>
            </a:pPr>
            <a:r>
              <a:rPr lang="el-GR" sz="1600" dirty="0"/>
              <a:t>Προστασία και ανάδειξη ποταμού </a:t>
            </a:r>
            <a:r>
              <a:rPr lang="el-GR" sz="1600" dirty="0" err="1"/>
              <a:t>Γιόφυρου</a:t>
            </a:r>
            <a:r>
              <a:rPr lang="el-GR" sz="1600" dirty="0"/>
              <a:t> (δημιουργία πλευρικής ζώνης κοινοχρήστων χώρων)</a:t>
            </a:r>
          </a:p>
          <a:p>
            <a:pPr marL="285750" indent="-285750">
              <a:lnSpc>
                <a:spcPct val="150000"/>
              </a:lnSpc>
              <a:buFont typeface="Arial" panose="020B0604020202020204" pitchFamily="34" charset="0"/>
              <a:buChar char="•"/>
            </a:pPr>
            <a:r>
              <a:rPr lang="el-GR" sz="1600" dirty="0"/>
              <a:t>Ανάδειξη του </a:t>
            </a:r>
            <a:r>
              <a:rPr lang="el-GR" sz="1600" smtClean="0"/>
              <a:t>παραλιακ</a:t>
            </a:r>
            <a:r>
              <a:rPr lang="el-GR" sz="1600" smtClean="0"/>
              <a:t>ού</a:t>
            </a:r>
            <a:r>
              <a:rPr lang="el-GR" sz="1600" smtClean="0"/>
              <a:t> </a:t>
            </a:r>
            <a:r>
              <a:rPr lang="el-GR" sz="1600" smtClean="0"/>
              <a:t>με</a:t>
            </a:r>
            <a:r>
              <a:rPr lang="el-GR" sz="1600" smtClean="0"/>
              <a:t>τώπου </a:t>
            </a:r>
            <a:r>
              <a:rPr lang="el-GR" sz="1600" dirty="0"/>
              <a:t>και σύνδεση με τον αστικό ιστό</a:t>
            </a:r>
          </a:p>
          <a:p>
            <a:pPr marL="285750" indent="-285750">
              <a:lnSpc>
                <a:spcPct val="150000"/>
              </a:lnSpc>
              <a:buFont typeface="Arial" panose="020B0604020202020204" pitchFamily="34" charset="0"/>
              <a:buChar char="•"/>
            </a:pPr>
            <a:r>
              <a:rPr lang="el-GR" sz="1600" dirty="0"/>
              <a:t>Περιοχές σημειακών αναπλάσεων </a:t>
            </a:r>
          </a:p>
          <a:p>
            <a:pPr marL="285750" indent="-285750">
              <a:lnSpc>
                <a:spcPct val="150000"/>
              </a:lnSpc>
              <a:buFont typeface="Arial" panose="020B0604020202020204" pitchFamily="34" charset="0"/>
              <a:buChar char="•"/>
            </a:pPr>
            <a:r>
              <a:rPr lang="el-GR" sz="1600" dirty="0"/>
              <a:t>Μεγάλα Ο.Τ., πεζόδρομοι – περιφερειακή κυκλοφορία οχημάτων </a:t>
            </a:r>
            <a:r>
              <a:rPr lang="en-US" sz="1600" dirty="0"/>
              <a:t> </a:t>
            </a:r>
            <a:endParaRPr lang="el-GR" sz="1600" dirty="0"/>
          </a:p>
          <a:p>
            <a:pPr marL="285750" indent="-285750">
              <a:lnSpc>
                <a:spcPct val="150000"/>
              </a:lnSpc>
              <a:buFont typeface="Arial" panose="020B0604020202020204" pitchFamily="34" charset="0"/>
              <a:buChar char="•"/>
            </a:pPr>
            <a:r>
              <a:rPr lang="el-GR" sz="1600" dirty="0"/>
              <a:t>«Εξυγίανση», ιεράρχηση και οργάνωση του μετώπου της «62 Μαρτύρων» </a:t>
            </a:r>
          </a:p>
          <a:p>
            <a:pPr marL="285750" indent="-285750"/>
            <a:endParaRPr lang="el-GR" sz="1600" dirty="0"/>
          </a:p>
          <a:p>
            <a:pPr algn="just"/>
            <a:endParaRPr lang="el-GR" sz="1600" dirty="0"/>
          </a:p>
          <a:p>
            <a:pPr algn="just"/>
            <a:endParaRPr lang="el-GR" sz="1600" dirty="0"/>
          </a:p>
        </p:txBody>
      </p:sp>
    </p:spTree>
    <p:extLst>
      <p:ext uri="{BB962C8B-B14F-4D97-AF65-F5344CB8AC3E}">
        <p14:creationId xmlns:p14="http://schemas.microsoft.com/office/powerpoint/2010/main" val="1763485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descr="Εικόνα που περιέχει κείμενο, χάρτης&#10;&#10;Περιγραφή που δημιουργήθηκε αυτόματα">
            <a:extLst>
              <a:ext uri="{FF2B5EF4-FFF2-40B4-BE49-F238E27FC236}">
                <a16:creationId xmlns:a16="http://schemas.microsoft.com/office/drawing/2014/main" xmlns="" id="{FF94D1DE-49AC-4B66-AFB7-4A610EFBCF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51"/>
          <a:stretch/>
        </p:blipFill>
        <p:spPr>
          <a:xfrm>
            <a:off x="4897120" y="11113"/>
            <a:ext cx="7294880" cy="6858000"/>
          </a:xfrm>
          <a:prstGeom prst="rect">
            <a:avLst/>
          </a:prstGeom>
        </p:spPr>
      </p:pic>
      <p:sp>
        <p:nvSpPr>
          <p:cNvPr id="4" name="Τίτλος 1">
            <a:extLst>
              <a:ext uri="{FF2B5EF4-FFF2-40B4-BE49-F238E27FC236}">
                <a16:creationId xmlns:a16="http://schemas.microsoft.com/office/drawing/2014/main" xmlns="" id="{B35FC5F2-7947-4B02-9B0E-4D61FAAE6767}"/>
              </a:ext>
            </a:extLst>
          </p:cNvPr>
          <p:cNvSpPr txBox="1">
            <a:spLocks/>
          </p:cNvSpPr>
          <p:nvPr/>
        </p:nvSpPr>
        <p:spPr>
          <a:xfrm>
            <a:off x="619760" y="145248"/>
            <a:ext cx="5154508" cy="12930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000" b="1" dirty="0"/>
              <a:t>Πρόταση Πολεοδομικού Σχεδίου</a:t>
            </a:r>
            <a:endParaRPr lang="el-GR" sz="2000" dirty="0"/>
          </a:p>
        </p:txBody>
      </p:sp>
      <p:sp>
        <p:nvSpPr>
          <p:cNvPr id="5" name="Θέση περιεχομένου 2">
            <a:extLst>
              <a:ext uri="{FF2B5EF4-FFF2-40B4-BE49-F238E27FC236}">
                <a16:creationId xmlns:a16="http://schemas.microsoft.com/office/drawing/2014/main" xmlns="" id="{4EBF1CDC-AB6A-4972-8BC1-E38B92A3308D}"/>
              </a:ext>
            </a:extLst>
          </p:cNvPr>
          <p:cNvSpPr txBox="1">
            <a:spLocks/>
          </p:cNvSpPr>
          <p:nvPr/>
        </p:nvSpPr>
        <p:spPr>
          <a:xfrm>
            <a:off x="619761" y="1220974"/>
            <a:ext cx="4175760" cy="52611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1600" dirty="0"/>
              <a:t>Επανακαθορισμός χρήσεων γης σύμφωνα με το νέο ΠΔ  και </a:t>
            </a:r>
            <a:r>
              <a:rPr lang="el-GR" sz="1600" b="1" dirty="0"/>
              <a:t>σύμφωνα με τον χαρακτήρα των επιμέρους τμημάτων της περιοχής μελέτης </a:t>
            </a:r>
            <a:r>
              <a:rPr lang="el-GR" sz="1600" dirty="0"/>
              <a:t>(βόρειο τμήμα, νότιο τμήμα, εσωτερικό τμήμα). </a:t>
            </a:r>
          </a:p>
          <a:p>
            <a:r>
              <a:rPr lang="el-GR" sz="1600" dirty="0"/>
              <a:t>Η γενική διάταξη και οργάνωση των ελεύθερων χώρων στο πλαίσιο της πολεοδομικής οργάνωσης καθορίζεται σύμφωνα με </a:t>
            </a:r>
            <a:r>
              <a:rPr lang="el-GR" sz="1600" b="1" dirty="0"/>
              <a:t>τα στοιχεία του φυσικού περιβάλλοντος </a:t>
            </a:r>
            <a:r>
              <a:rPr lang="el-GR" sz="1600" dirty="0"/>
              <a:t>(ρέμα, σεισμικά ρήγματα) και </a:t>
            </a:r>
            <a:r>
              <a:rPr lang="el-GR" sz="1600" b="1" dirty="0"/>
              <a:t>με την υλοποιημένη κατάσταση</a:t>
            </a:r>
            <a:r>
              <a:rPr lang="el-GR" sz="1600" dirty="0"/>
              <a:t> του δομημένου περιβάλλοντος (οδικό δίκτυο, Ο.Τ., κ.λπ.).</a:t>
            </a:r>
          </a:p>
          <a:p>
            <a:r>
              <a:rPr lang="el-GR" sz="1600" dirty="0"/>
              <a:t>Προτείνονται </a:t>
            </a:r>
            <a:r>
              <a:rPr lang="el-GR" sz="1600" b="1" dirty="0"/>
              <a:t>οικοδομικά</a:t>
            </a:r>
            <a:r>
              <a:rPr lang="en-US" sz="1600" b="1" dirty="0"/>
              <a:t> </a:t>
            </a:r>
            <a:r>
              <a:rPr lang="el-GR" sz="1600" b="1" dirty="0"/>
              <a:t>τετράγωνα σχετικά μεγάλου</a:t>
            </a:r>
            <a:r>
              <a:rPr lang="en-US" sz="1600" b="1" dirty="0"/>
              <a:t> </a:t>
            </a:r>
            <a:r>
              <a:rPr lang="el-GR" sz="1600" b="1" dirty="0"/>
              <a:t>μεγέθους</a:t>
            </a:r>
            <a:r>
              <a:rPr lang="el-GR" sz="1600" dirty="0"/>
              <a:t> που επιτρέπουν την</a:t>
            </a:r>
            <a:r>
              <a:rPr lang="en-US" sz="1600" dirty="0"/>
              <a:t> </a:t>
            </a:r>
            <a:r>
              <a:rPr lang="el-GR" sz="1600" dirty="0"/>
              <a:t>καλύτερη αξιοποίηση της γης</a:t>
            </a:r>
            <a:r>
              <a:rPr lang="en-US" sz="1600" dirty="0"/>
              <a:t> </a:t>
            </a:r>
            <a:r>
              <a:rPr lang="el-GR" sz="1600" dirty="0"/>
              <a:t>ενώ συγχρόνως, περιορίζεται το</a:t>
            </a:r>
            <a:r>
              <a:rPr lang="en-US" sz="1600" dirty="0"/>
              <a:t> </a:t>
            </a:r>
            <a:r>
              <a:rPr lang="el-GR" sz="1600" dirty="0"/>
              <a:t>κόστος των αστικών υποδομών</a:t>
            </a:r>
            <a:r>
              <a:rPr lang="en-US" sz="1600" dirty="0"/>
              <a:t> </a:t>
            </a:r>
            <a:r>
              <a:rPr lang="el-GR" sz="1600" dirty="0"/>
              <a:t>και των λοιπών δικτύων (ύδρευση, αποχέτευση, κ.λπ.)</a:t>
            </a:r>
          </a:p>
          <a:p>
            <a:pPr marL="0" indent="0">
              <a:buNone/>
            </a:pPr>
            <a:endParaRPr lang="el-GR" sz="1500" dirty="0"/>
          </a:p>
          <a:p>
            <a:endParaRPr lang="el-GR" sz="1500" dirty="0"/>
          </a:p>
        </p:txBody>
      </p:sp>
    </p:spTree>
    <p:extLst>
      <p:ext uri="{BB962C8B-B14F-4D97-AF65-F5344CB8AC3E}">
        <p14:creationId xmlns:p14="http://schemas.microsoft.com/office/powerpoint/2010/main" val="3455935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descr="Εικόνα που περιέχει κείμενο, χάρτης&#10;&#10;Περιγραφή που δημιουργήθηκε αυτόματα">
            <a:extLst>
              <a:ext uri="{FF2B5EF4-FFF2-40B4-BE49-F238E27FC236}">
                <a16:creationId xmlns:a16="http://schemas.microsoft.com/office/drawing/2014/main" xmlns="" id="{F2F914C3-5F07-4BF1-917A-A0AF6E853D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07"/>
          <a:stretch/>
        </p:blipFill>
        <p:spPr>
          <a:xfrm>
            <a:off x="4724400" y="0"/>
            <a:ext cx="7399371" cy="6858000"/>
          </a:xfrm>
          <a:prstGeom prst="rect">
            <a:avLst/>
          </a:prstGeom>
        </p:spPr>
      </p:pic>
      <p:sp>
        <p:nvSpPr>
          <p:cNvPr id="6" name="Τίτλος 1">
            <a:extLst>
              <a:ext uri="{FF2B5EF4-FFF2-40B4-BE49-F238E27FC236}">
                <a16:creationId xmlns:a16="http://schemas.microsoft.com/office/drawing/2014/main" xmlns="" id="{70161388-41BF-403E-BD18-944CB6660775}"/>
              </a:ext>
            </a:extLst>
          </p:cNvPr>
          <p:cNvSpPr>
            <a:spLocks noGrp="1"/>
          </p:cNvSpPr>
          <p:nvPr>
            <p:ph type="title"/>
          </p:nvPr>
        </p:nvSpPr>
        <p:spPr>
          <a:xfrm>
            <a:off x="415689" y="365125"/>
            <a:ext cx="5257800" cy="1325563"/>
          </a:xfrm>
        </p:spPr>
        <p:txBody>
          <a:bodyPr>
            <a:normAutofit fontScale="90000"/>
          </a:bodyPr>
          <a:lstStyle/>
          <a:p>
            <a:r>
              <a:rPr lang="el-GR" sz="2400" b="1" dirty="0"/>
              <a:t>Δίκτυο κοινοχρήστων- κοινωφελών χώρων/ οδικό δίκτυο/ περιοχές σημειακής προστασίας ή ειδικής πολεοδομικής μεταχείρισης</a:t>
            </a:r>
          </a:p>
        </p:txBody>
      </p:sp>
      <p:sp>
        <p:nvSpPr>
          <p:cNvPr id="2" name="Ορθογώνιο 1">
            <a:extLst>
              <a:ext uri="{FF2B5EF4-FFF2-40B4-BE49-F238E27FC236}">
                <a16:creationId xmlns:a16="http://schemas.microsoft.com/office/drawing/2014/main" xmlns="" id="{C614BE0A-924E-42AE-A097-A3169F16D177}"/>
              </a:ext>
            </a:extLst>
          </p:cNvPr>
          <p:cNvSpPr/>
          <p:nvPr/>
        </p:nvSpPr>
        <p:spPr>
          <a:xfrm>
            <a:off x="415689" y="1880215"/>
            <a:ext cx="4380048" cy="4031873"/>
          </a:xfrm>
          <a:prstGeom prst="rect">
            <a:avLst/>
          </a:prstGeom>
        </p:spPr>
        <p:txBody>
          <a:bodyPr wrap="square">
            <a:spAutoFit/>
          </a:bodyPr>
          <a:lstStyle/>
          <a:p>
            <a:pPr marL="285750" indent="-285750">
              <a:buFont typeface="Arial" panose="020B0604020202020204" pitchFamily="34" charset="0"/>
              <a:buChar char="•"/>
            </a:pPr>
            <a:r>
              <a:rPr lang="el-GR" sz="1600" dirty="0"/>
              <a:t>Το </a:t>
            </a:r>
            <a:r>
              <a:rPr lang="el-GR" sz="1600" b="1" dirty="0"/>
              <a:t>οδικό δίκτυο </a:t>
            </a:r>
            <a:r>
              <a:rPr lang="el-GR" sz="1600" dirty="0"/>
              <a:t>διαρθρώνεται μέσω της δημιουργίας περιφερειακών </a:t>
            </a:r>
            <a:r>
              <a:rPr lang="el-GR" sz="1600" b="1" dirty="0"/>
              <a:t>«δακτυλίων» </a:t>
            </a:r>
            <a:r>
              <a:rPr lang="el-GR" sz="1600" dirty="0"/>
              <a:t>μεταξύ 3-4 κατά περίπτωση Ο.Τ., τα οποία μεταξύ τους διαχωρίζονται και εξυπηρετούνται από μικρότερες οδούς ήπιας κυκλοφορίας και πεζοδρόμους</a:t>
            </a:r>
          </a:p>
          <a:p>
            <a:pPr marL="285750" indent="-285750">
              <a:buFont typeface="Arial" panose="020B0604020202020204" pitchFamily="34" charset="0"/>
              <a:buChar char="•"/>
            </a:pPr>
            <a:r>
              <a:rPr lang="el-GR" sz="1600" b="1" dirty="0"/>
              <a:t>Ενίσχυση</a:t>
            </a:r>
            <a:r>
              <a:rPr lang="el-GR" sz="1600" dirty="0"/>
              <a:t> του υφιστάμενου πυρήνα σχολικών εγκαταστάσεων με άλλες </a:t>
            </a:r>
            <a:r>
              <a:rPr lang="el-GR" sz="1600" b="1" dirty="0"/>
              <a:t>κοινωφελείς λειτουργίες </a:t>
            </a:r>
            <a:r>
              <a:rPr lang="el-GR" sz="1600" dirty="0"/>
              <a:t>(π.χ. αθλητικές εγκαταστάσεις) που εκλείπουν από την περιοχή-σύνδεση με την </a:t>
            </a:r>
            <a:r>
              <a:rPr lang="el-GR" sz="1600" dirty="0" err="1"/>
              <a:t>παραρεμάτια</a:t>
            </a:r>
            <a:r>
              <a:rPr lang="el-GR" sz="1600" dirty="0"/>
              <a:t> ζώνη κοινοχρήστων χώρων</a:t>
            </a:r>
          </a:p>
          <a:p>
            <a:pPr marL="285750" indent="-285750">
              <a:buFont typeface="Arial" panose="020B0604020202020204" pitchFamily="34" charset="0"/>
              <a:buChar char="•"/>
            </a:pPr>
            <a:r>
              <a:rPr lang="el-GR" sz="1600" dirty="0"/>
              <a:t>Προσπάθεια </a:t>
            </a:r>
            <a:r>
              <a:rPr lang="el-GR" sz="1600" b="1" dirty="0"/>
              <a:t>συγκέντρωσης ΚΧ/ΚΦ χώρων </a:t>
            </a:r>
            <a:r>
              <a:rPr lang="el-GR" sz="1600" dirty="0"/>
              <a:t>κατά μήκος του ρήγματος </a:t>
            </a:r>
            <a:endParaRPr lang="en-US" sz="1600" dirty="0"/>
          </a:p>
          <a:p>
            <a:pPr marL="285750" indent="-285750">
              <a:buFont typeface="Arial" panose="020B0604020202020204" pitchFamily="34" charset="0"/>
              <a:buChar char="•"/>
            </a:pPr>
            <a:r>
              <a:rPr lang="el-GR" sz="1600" dirty="0"/>
              <a:t>Πρόταση αντιμετώπισης 3 </a:t>
            </a:r>
            <a:r>
              <a:rPr lang="el-GR" sz="1600" dirty="0" err="1"/>
              <a:t>υποπεριοχών</a:t>
            </a:r>
            <a:r>
              <a:rPr lang="el-GR" sz="1600" dirty="0"/>
              <a:t> ως περιοχές σημειακής προστασίας ή ειδικής πολεοδομικής μεταχείρισης</a:t>
            </a:r>
          </a:p>
        </p:txBody>
      </p:sp>
    </p:spTree>
    <p:extLst>
      <p:ext uri="{BB962C8B-B14F-4D97-AF65-F5344CB8AC3E}">
        <p14:creationId xmlns:p14="http://schemas.microsoft.com/office/powerpoint/2010/main" val="2756418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Εικόνα 16" descr="Εικόνα που περιέχει εσωτερικό, κτίριο, τοίχος, παλιός&#10;&#10;Περιγραφή που δημιουργήθηκε αυτόματα">
            <a:extLst>
              <a:ext uri="{FF2B5EF4-FFF2-40B4-BE49-F238E27FC236}">
                <a16:creationId xmlns:a16="http://schemas.microsoft.com/office/drawing/2014/main" xmlns="" id="{CD810A71-0414-4F13-8BD1-3B25FBE197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832" y="4613313"/>
            <a:ext cx="2981324" cy="2257349"/>
          </a:xfrm>
          <a:prstGeom prst="rect">
            <a:avLst/>
          </a:prstGeom>
        </p:spPr>
      </p:pic>
      <p:pic>
        <p:nvPicPr>
          <p:cNvPr id="8" name="Εικόνα 7" descr="Εικόνα που περιέχει υπαίθριος&#10;&#10;Περιγραφή που δημιουργήθηκε αυτόματα">
            <a:extLst>
              <a:ext uri="{FF2B5EF4-FFF2-40B4-BE49-F238E27FC236}">
                <a16:creationId xmlns:a16="http://schemas.microsoft.com/office/drawing/2014/main" xmlns="" id="{27705EA9-70DD-4A45-ABAD-AB055086C024}"/>
              </a:ext>
            </a:extLst>
          </p:cNvPr>
          <p:cNvPicPr>
            <a:picLocks noChangeAspect="1"/>
          </p:cNvPicPr>
          <p:nvPr/>
        </p:nvPicPr>
        <p:blipFill rotWithShape="1">
          <a:blip r:embed="rId4">
            <a:extLst>
              <a:ext uri="{28A0092B-C50C-407E-A947-70E740481C1C}">
                <a14:useLocalDpi xmlns:a14="http://schemas.microsoft.com/office/drawing/2010/main" val="0"/>
              </a:ext>
            </a:extLst>
          </a:blip>
          <a:srcRect t="12644" b="68"/>
          <a:stretch/>
        </p:blipFill>
        <p:spPr>
          <a:xfrm>
            <a:off x="4925621" y="361912"/>
            <a:ext cx="4006546" cy="4176235"/>
          </a:xfrm>
          <a:prstGeom prst="ellipse">
            <a:avLst/>
          </a:prstGeom>
          <a:ln>
            <a:noFill/>
          </a:ln>
          <a:effectLst>
            <a:softEdge rad="112500"/>
          </a:effectLst>
        </p:spPr>
      </p:pic>
      <p:cxnSp>
        <p:nvCxnSpPr>
          <p:cNvPr id="22" name="Γραμμή σύνδεσης: Γωνιώδης 21">
            <a:extLst>
              <a:ext uri="{FF2B5EF4-FFF2-40B4-BE49-F238E27FC236}">
                <a16:creationId xmlns:a16="http://schemas.microsoft.com/office/drawing/2014/main" xmlns="" id="{D8AEF3FC-6904-489F-80EF-6A3F3312407F}"/>
              </a:ext>
            </a:extLst>
          </p:cNvPr>
          <p:cNvCxnSpPr>
            <a:cxnSpLocks/>
            <a:endCxn id="5" idx="1"/>
          </p:cNvCxnSpPr>
          <p:nvPr/>
        </p:nvCxnSpPr>
        <p:spPr>
          <a:xfrm>
            <a:off x="6429375" y="2600738"/>
            <a:ext cx="2779796" cy="1194427"/>
          </a:xfrm>
          <a:prstGeom prst="bentConnector3">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xmlns="" id="{3DF17FF4-7850-414E-B718-AFF3FF85C4A1}"/>
              </a:ext>
            </a:extLst>
          </p:cNvPr>
          <p:cNvSpPr>
            <a:spLocks noGrp="1"/>
          </p:cNvSpPr>
          <p:nvPr>
            <p:ph type="title"/>
          </p:nvPr>
        </p:nvSpPr>
        <p:spPr>
          <a:xfrm>
            <a:off x="415689" y="365125"/>
            <a:ext cx="5257800" cy="1325563"/>
          </a:xfrm>
        </p:spPr>
        <p:txBody>
          <a:bodyPr>
            <a:normAutofit/>
          </a:bodyPr>
          <a:lstStyle/>
          <a:p>
            <a:r>
              <a:rPr lang="el-GR" sz="2400" b="1" dirty="0"/>
              <a:t>Περιοχές σημειακής προστασίας ή ειδικής πολεοδομικής μεταχείρισης</a:t>
            </a:r>
          </a:p>
        </p:txBody>
      </p:sp>
      <p:sp>
        <p:nvSpPr>
          <p:cNvPr id="3" name="Ορθογώνιο 2">
            <a:extLst>
              <a:ext uri="{FF2B5EF4-FFF2-40B4-BE49-F238E27FC236}">
                <a16:creationId xmlns:a16="http://schemas.microsoft.com/office/drawing/2014/main" xmlns="" id="{9E3F0DD9-0991-40F9-8CC3-9F03BAFDCAB3}"/>
              </a:ext>
            </a:extLst>
          </p:cNvPr>
          <p:cNvSpPr/>
          <p:nvPr/>
        </p:nvSpPr>
        <p:spPr>
          <a:xfrm>
            <a:off x="581594" y="1563112"/>
            <a:ext cx="4244581" cy="3046988"/>
          </a:xfrm>
          <a:prstGeom prst="rect">
            <a:avLst/>
          </a:prstGeom>
        </p:spPr>
        <p:txBody>
          <a:bodyPr wrap="square">
            <a:spAutoFit/>
          </a:bodyPr>
          <a:lstStyle/>
          <a:p>
            <a:pPr algn="just"/>
            <a:r>
              <a:rPr lang="el-GR" sz="1600" dirty="0">
                <a:latin typeface="CIDFont+F1"/>
              </a:rPr>
              <a:t>Ειδικότερα </a:t>
            </a:r>
            <a:r>
              <a:rPr lang="el-GR" sz="1600" b="1" dirty="0">
                <a:latin typeface="CIDFont+F1"/>
              </a:rPr>
              <a:t>ως αξιόλογα σημεία </a:t>
            </a:r>
            <a:r>
              <a:rPr lang="el-GR" sz="1600" b="1" dirty="0">
                <a:latin typeface="CIDFont+F2"/>
              </a:rPr>
              <a:t>ειδικού ενδιαφέροντος </a:t>
            </a:r>
            <a:r>
              <a:rPr lang="el-GR" sz="1600" dirty="0">
                <a:latin typeface="CIDFont+F1"/>
              </a:rPr>
              <a:t>στην</a:t>
            </a:r>
            <a:r>
              <a:rPr lang="en-US" sz="1600" dirty="0">
                <a:latin typeface="CIDFont+F1"/>
              </a:rPr>
              <a:t> </a:t>
            </a:r>
            <a:r>
              <a:rPr lang="el-GR" sz="1600" dirty="0">
                <a:latin typeface="CIDFont+F1"/>
              </a:rPr>
              <a:t>περιοχή μελέτης θεωρούνται</a:t>
            </a:r>
            <a:r>
              <a:rPr lang="en-US" sz="1600" dirty="0">
                <a:latin typeface="CIDFont+F1"/>
              </a:rPr>
              <a:t> </a:t>
            </a:r>
            <a:r>
              <a:rPr lang="el-GR" sz="1600" dirty="0">
                <a:latin typeface="CIDFont+F1"/>
              </a:rPr>
              <a:t>αφενός </a:t>
            </a:r>
            <a:r>
              <a:rPr lang="el-GR" sz="1600" b="1" dirty="0">
                <a:latin typeface="CIDFont+F1"/>
              </a:rPr>
              <a:t>η γειτνίαση </a:t>
            </a:r>
            <a:r>
              <a:rPr lang="el-GR" sz="1600" dirty="0">
                <a:latin typeface="CIDFont+F1"/>
              </a:rPr>
              <a:t>της περιοχής μελέτης </a:t>
            </a:r>
            <a:r>
              <a:rPr lang="el-GR" sz="1600" b="1" dirty="0">
                <a:latin typeface="CIDFont+F1"/>
              </a:rPr>
              <a:t>με το παραλιακό μέτωπο</a:t>
            </a:r>
            <a:r>
              <a:rPr lang="el-GR" sz="1600" dirty="0">
                <a:latin typeface="CIDFont+F1"/>
              </a:rPr>
              <a:t>, στο βορρά, και αφετέρου</a:t>
            </a:r>
            <a:r>
              <a:rPr lang="en-US" sz="1600" dirty="0">
                <a:latin typeface="CIDFont+F1"/>
              </a:rPr>
              <a:t> </a:t>
            </a:r>
            <a:r>
              <a:rPr lang="el-GR" sz="1600" b="1" dirty="0">
                <a:latin typeface="CIDFont+F1"/>
              </a:rPr>
              <a:t>με τον ποταμό </a:t>
            </a:r>
            <a:r>
              <a:rPr lang="el-GR" sz="1600" b="1" dirty="0" err="1">
                <a:latin typeface="CIDFont+F1"/>
              </a:rPr>
              <a:t>Γιόφυρο</a:t>
            </a:r>
            <a:r>
              <a:rPr lang="el-GR" sz="1600" dirty="0">
                <a:latin typeface="CIDFont+F1"/>
              </a:rPr>
              <a:t>, που αποτελεί δυτικό όριο της για τον οποίο έχει θεσμοθετηθεί ζώνη</a:t>
            </a:r>
            <a:r>
              <a:rPr lang="en-US" sz="1600" dirty="0">
                <a:latin typeface="CIDFont+F1"/>
              </a:rPr>
              <a:t> </a:t>
            </a:r>
            <a:r>
              <a:rPr lang="el-GR" sz="1600" dirty="0">
                <a:latin typeface="CIDFont+F1"/>
              </a:rPr>
              <a:t>προστασίας. </a:t>
            </a:r>
            <a:endParaRPr lang="en-US" sz="1600" dirty="0">
              <a:latin typeface="CIDFont+F1"/>
            </a:endParaRPr>
          </a:p>
          <a:p>
            <a:pPr algn="just"/>
            <a:endParaRPr lang="en-US" sz="1600" dirty="0">
              <a:latin typeface="CIDFont+F1"/>
            </a:endParaRPr>
          </a:p>
          <a:p>
            <a:pPr algn="just"/>
            <a:r>
              <a:rPr lang="el-GR" sz="1600" dirty="0">
                <a:latin typeface="CIDFont+F1"/>
              </a:rPr>
              <a:t>Οι χώροι αυτοί αποτελούν </a:t>
            </a:r>
            <a:r>
              <a:rPr lang="el-GR" sz="1600" b="1" dirty="0">
                <a:latin typeface="CIDFont+F1"/>
              </a:rPr>
              <a:t>σημαντικές ελεύθερες εκτάσεις </a:t>
            </a:r>
            <a:r>
              <a:rPr lang="el-GR" sz="1600" dirty="0">
                <a:latin typeface="CIDFont+F1"/>
              </a:rPr>
              <a:t>μέσα στον οικιστικό</a:t>
            </a:r>
            <a:r>
              <a:rPr lang="en-US" sz="1600" dirty="0">
                <a:latin typeface="CIDFont+F1"/>
              </a:rPr>
              <a:t> </a:t>
            </a:r>
            <a:r>
              <a:rPr lang="el-GR" sz="1600" dirty="0">
                <a:latin typeface="CIDFont+F1"/>
              </a:rPr>
              <a:t>ιστό διατηρώντας τον χαρακτήρα του φυσικού περιβάλλοντος.</a:t>
            </a:r>
            <a:endParaRPr lang="el-GR" sz="1600" dirty="0"/>
          </a:p>
        </p:txBody>
      </p:sp>
      <p:pic>
        <p:nvPicPr>
          <p:cNvPr id="13" name="Εικόνα 12" descr="Εικόνα που περιέχει υπαίθριος, ουρανός, χιόνι, σκι&#10;&#10;Περιγραφή που δημιουργήθηκε αυτόματα">
            <a:extLst>
              <a:ext uri="{FF2B5EF4-FFF2-40B4-BE49-F238E27FC236}">
                <a16:creationId xmlns:a16="http://schemas.microsoft.com/office/drawing/2014/main" xmlns="" id="{50D132B2-D7AB-4334-8986-8C1A79CB46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9170" y="4843193"/>
            <a:ext cx="2982830" cy="2014805"/>
          </a:xfrm>
          <a:prstGeom prst="rect">
            <a:avLst/>
          </a:prstGeom>
        </p:spPr>
      </p:pic>
      <p:pic>
        <p:nvPicPr>
          <p:cNvPr id="11" name="Εικόνα 10" descr="Εικόνα που περιέχει ουρανός, υπαίθριος, δέντρο&#10;&#10;Περιγραφή που δημιουργήθηκε αυτόματα">
            <a:extLst>
              <a:ext uri="{FF2B5EF4-FFF2-40B4-BE49-F238E27FC236}">
                <a16:creationId xmlns:a16="http://schemas.microsoft.com/office/drawing/2014/main" xmlns="" id="{2DDE88E9-05DC-44CE-B0BC-A22A852D92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0675" y="0"/>
            <a:ext cx="2981325" cy="2548622"/>
          </a:xfrm>
          <a:prstGeom prst="rect">
            <a:avLst/>
          </a:prstGeom>
        </p:spPr>
      </p:pic>
      <p:pic>
        <p:nvPicPr>
          <p:cNvPr id="19" name="Εικόνα 18" descr="Εικόνα που περιέχει υπαίθριος, ουρανός, χιόνι, έδαφος&#10;&#10;Περιγραφή που δημιουργήθηκε αυτόματα">
            <a:extLst>
              <a:ext uri="{FF2B5EF4-FFF2-40B4-BE49-F238E27FC236}">
                <a16:creationId xmlns:a16="http://schemas.microsoft.com/office/drawing/2014/main" xmlns="" id="{FDCBE75B-5FD7-43F7-BBD4-8BAB4C2557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13313"/>
            <a:ext cx="4599832" cy="2259433"/>
          </a:xfrm>
          <a:prstGeom prst="rect">
            <a:avLst/>
          </a:prstGeom>
        </p:spPr>
      </p:pic>
      <p:sp>
        <p:nvSpPr>
          <p:cNvPr id="20" name="Ορθογώνιο 19">
            <a:extLst>
              <a:ext uri="{FF2B5EF4-FFF2-40B4-BE49-F238E27FC236}">
                <a16:creationId xmlns:a16="http://schemas.microsoft.com/office/drawing/2014/main" xmlns="" id="{4B61AA6C-C88C-464A-A3E6-26D6C0826FA4}"/>
              </a:ext>
            </a:extLst>
          </p:cNvPr>
          <p:cNvSpPr/>
          <p:nvPr/>
        </p:nvSpPr>
        <p:spPr>
          <a:xfrm rot="16200000">
            <a:off x="7118564" y="4782141"/>
            <a:ext cx="3904210" cy="276999"/>
          </a:xfrm>
          <a:prstGeom prst="rect">
            <a:avLst/>
          </a:prstGeom>
          <a:solidFill>
            <a:schemeClr val="bg1">
              <a:lumMod val="75000"/>
              <a:alpha val="63000"/>
            </a:schemeClr>
          </a:solidFill>
        </p:spPr>
        <p:txBody>
          <a:bodyPr wrap="none">
            <a:spAutoFit/>
          </a:bodyPr>
          <a:lstStyle/>
          <a:p>
            <a:r>
              <a:rPr lang="el-GR" sz="1200" dirty="0"/>
              <a:t>Ενδεικτική πρόταση διαμόρφωσης </a:t>
            </a:r>
            <a:r>
              <a:rPr lang="el-GR" sz="1200" dirty="0" err="1"/>
              <a:t>παραρεμάτιας</a:t>
            </a:r>
            <a:r>
              <a:rPr lang="el-GR" sz="1200" dirty="0"/>
              <a:t> περιοχής</a:t>
            </a:r>
          </a:p>
        </p:txBody>
      </p:sp>
      <p:sp>
        <p:nvSpPr>
          <p:cNvPr id="21" name="Ορθογώνιο 20">
            <a:extLst>
              <a:ext uri="{FF2B5EF4-FFF2-40B4-BE49-F238E27FC236}">
                <a16:creationId xmlns:a16="http://schemas.microsoft.com/office/drawing/2014/main" xmlns="" id="{69858370-8FD8-4F3E-88B9-417D60890537}"/>
              </a:ext>
            </a:extLst>
          </p:cNvPr>
          <p:cNvSpPr/>
          <p:nvPr/>
        </p:nvSpPr>
        <p:spPr>
          <a:xfrm>
            <a:off x="347811" y="6468138"/>
            <a:ext cx="4408643" cy="276999"/>
          </a:xfrm>
          <a:prstGeom prst="rect">
            <a:avLst/>
          </a:prstGeom>
          <a:solidFill>
            <a:schemeClr val="bg1">
              <a:lumMod val="75000"/>
              <a:alpha val="63000"/>
            </a:schemeClr>
          </a:solidFill>
        </p:spPr>
        <p:txBody>
          <a:bodyPr wrap="none">
            <a:spAutoFit/>
          </a:bodyPr>
          <a:lstStyle/>
          <a:p>
            <a:r>
              <a:rPr lang="el-GR" sz="1200" dirty="0"/>
              <a:t>Ενδεικτική πρόταση διαμόρφωσης περιοχής πρώην βυρσοδεψείων</a:t>
            </a:r>
          </a:p>
        </p:txBody>
      </p:sp>
      <p:pic>
        <p:nvPicPr>
          <p:cNvPr id="5" name="Εικόνα 4" descr="Εικόνα που περιέχει ουρανός, υπαίθριος, χλόη, δρόμος&#10;&#10;Περιγραφή που δημιουργήθηκε αυτόματα">
            <a:extLst>
              <a:ext uri="{FF2B5EF4-FFF2-40B4-BE49-F238E27FC236}">
                <a16:creationId xmlns:a16="http://schemas.microsoft.com/office/drawing/2014/main" xmlns="" id="{05BB1D29-A1A3-4739-804D-9245DB587A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9171" y="2414040"/>
            <a:ext cx="2982829" cy="2762250"/>
          </a:xfrm>
          <a:prstGeom prst="rect">
            <a:avLst/>
          </a:prstGeom>
        </p:spPr>
      </p:pic>
      <p:sp>
        <p:nvSpPr>
          <p:cNvPr id="33" name="Ελεύθερη σχεδίαση: Σχήμα 32">
            <a:extLst>
              <a:ext uri="{FF2B5EF4-FFF2-40B4-BE49-F238E27FC236}">
                <a16:creationId xmlns:a16="http://schemas.microsoft.com/office/drawing/2014/main" xmlns="" id="{B5FAAA6E-BB51-4CBF-B346-EF0809904678}"/>
              </a:ext>
            </a:extLst>
          </p:cNvPr>
          <p:cNvSpPr/>
          <p:nvPr/>
        </p:nvSpPr>
        <p:spPr>
          <a:xfrm>
            <a:off x="5003800" y="1219200"/>
            <a:ext cx="2107643" cy="3390900"/>
          </a:xfrm>
          <a:custGeom>
            <a:avLst/>
            <a:gdLst>
              <a:gd name="connsiteX0" fmla="*/ 0 w 1841500"/>
              <a:gd name="connsiteY0" fmla="*/ 3302000 h 3302000"/>
              <a:gd name="connsiteX1" fmla="*/ 0 w 1841500"/>
              <a:gd name="connsiteY1" fmla="*/ 0 h 3302000"/>
              <a:gd name="connsiteX2" fmla="*/ 1841500 w 1841500"/>
              <a:gd name="connsiteY2" fmla="*/ 0 h 3302000"/>
            </a:gdLst>
            <a:ahLst/>
            <a:cxnLst>
              <a:cxn ang="0">
                <a:pos x="connsiteX0" y="connsiteY0"/>
              </a:cxn>
              <a:cxn ang="0">
                <a:pos x="connsiteX1" y="connsiteY1"/>
              </a:cxn>
              <a:cxn ang="0">
                <a:pos x="connsiteX2" y="connsiteY2"/>
              </a:cxn>
            </a:cxnLst>
            <a:rect l="l" t="t" r="r" b="b"/>
            <a:pathLst>
              <a:path w="1841500" h="3302000">
                <a:moveTo>
                  <a:pt x="0" y="3302000"/>
                </a:moveTo>
                <a:lnTo>
                  <a:pt x="0" y="0"/>
                </a:lnTo>
                <a:lnTo>
                  <a:pt x="1841500" y="0"/>
                </a:lnTo>
              </a:path>
            </a:pathLst>
          </a:cu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65588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Ομάδα 6">
            <a:extLst>
              <a:ext uri="{FF2B5EF4-FFF2-40B4-BE49-F238E27FC236}">
                <a16:creationId xmlns:a16="http://schemas.microsoft.com/office/drawing/2014/main" xmlns="" id="{6CC9DC07-4568-43E9-9602-D3EFB3F31637}"/>
              </a:ext>
            </a:extLst>
          </p:cNvPr>
          <p:cNvGrpSpPr/>
          <p:nvPr/>
        </p:nvGrpSpPr>
        <p:grpSpPr>
          <a:xfrm>
            <a:off x="6939166" y="0"/>
            <a:ext cx="5252834" cy="6858000"/>
            <a:chOff x="6939166" y="0"/>
            <a:chExt cx="5252834" cy="6858000"/>
          </a:xfrm>
        </p:grpSpPr>
        <p:pic>
          <p:nvPicPr>
            <p:cNvPr id="8" name="Εικόνα 7" descr="Εικόνα που περιέχει δέντρο, υπαίθριος, κτίριο, δρόμος&#10;&#10;Περιγραφή που δημιουργήθηκε αυτόματα">
              <a:extLst>
                <a:ext uri="{FF2B5EF4-FFF2-40B4-BE49-F238E27FC236}">
                  <a16:creationId xmlns:a16="http://schemas.microsoft.com/office/drawing/2014/main" xmlns="" id="{5D679D17-5F60-4990-BDA6-AC5220A5A682}"/>
                </a:ext>
              </a:extLst>
            </p:cNvPr>
            <p:cNvPicPr>
              <a:picLocks noChangeAspect="1"/>
            </p:cNvPicPr>
            <p:nvPr/>
          </p:nvPicPr>
          <p:blipFill rotWithShape="1">
            <a:blip r:embed="rId3">
              <a:extLst>
                <a:ext uri="{28A0092B-C50C-407E-A947-70E740481C1C}">
                  <a14:useLocalDpi xmlns:a14="http://schemas.microsoft.com/office/drawing/2010/main" val="0"/>
                </a:ext>
              </a:extLst>
            </a:blip>
            <a:srcRect l="7637" r="10154" b="-2"/>
            <a:stretch/>
          </p:blipFill>
          <p:spPr>
            <a:xfrm>
              <a:off x="6939167" y="0"/>
              <a:ext cx="5252833" cy="3849812"/>
            </a:xfrm>
            <a:prstGeom prst="rect">
              <a:avLst/>
            </a:prstGeom>
          </p:spPr>
        </p:pic>
        <p:pic>
          <p:nvPicPr>
            <p:cNvPr id="9" name="Εικόνα 8" descr="Εικόνα που περιέχει δέντρο, υπαίθριος, έδαφος, οδός&#10;&#10;Περιγραφή που δημιουργήθηκε αυτόματα">
              <a:extLst>
                <a:ext uri="{FF2B5EF4-FFF2-40B4-BE49-F238E27FC236}">
                  <a16:creationId xmlns:a16="http://schemas.microsoft.com/office/drawing/2014/main" xmlns="" id="{FE6DF2CD-9090-4C8A-BC1E-DB741277AE3F}"/>
                </a:ext>
              </a:extLst>
            </p:cNvPr>
            <p:cNvPicPr>
              <a:picLocks noChangeAspect="1"/>
            </p:cNvPicPr>
            <p:nvPr/>
          </p:nvPicPr>
          <p:blipFill rotWithShape="1">
            <a:blip r:embed="rId4">
              <a:extLst>
                <a:ext uri="{28A0092B-C50C-407E-A947-70E740481C1C}">
                  <a14:useLocalDpi xmlns:a14="http://schemas.microsoft.com/office/drawing/2010/main" val="0"/>
                </a:ext>
              </a:extLst>
            </a:blip>
            <a:srcRect l="10650" t="13126" r="11603" b="17694"/>
            <a:stretch/>
          </p:blipFill>
          <p:spPr>
            <a:xfrm>
              <a:off x="6939166" y="3849812"/>
              <a:ext cx="5252834" cy="3008188"/>
            </a:xfrm>
            <a:prstGeom prst="rect">
              <a:avLst/>
            </a:prstGeom>
          </p:spPr>
        </p:pic>
        <p:sp>
          <p:nvSpPr>
            <p:cNvPr id="10" name="Ορθογώνιο 9">
              <a:extLst>
                <a:ext uri="{FF2B5EF4-FFF2-40B4-BE49-F238E27FC236}">
                  <a16:creationId xmlns:a16="http://schemas.microsoft.com/office/drawing/2014/main" xmlns="" id="{85AD327F-CF44-4E08-80A8-16563D55E97E}"/>
                </a:ext>
              </a:extLst>
            </p:cNvPr>
            <p:cNvSpPr/>
            <p:nvPr/>
          </p:nvSpPr>
          <p:spPr>
            <a:xfrm>
              <a:off x="8352103" y="3618979"/>
              <a:ext cx="3839897" cy="461665"/>
            </a:xfrm>
            <a:prstGeom prst="rect">
              <a:avLst/>
            </a:prstGeom>
            <a:solidFill>
              <a:schemeClr val="bg1">
                <a:lumMod val="75000"/>
                <a:alpha val="63000"/>
              </a:schemeClr>
            </a:solidFill>
          </p:spPr>
          <p:txBody>
            <a:bodyPr wrap="none">
              <a:spAutoFit/>
            </a:bodyPr>
            <a:lstStyle/>
            <a:p>
              <a:r>
                <a:rPr lang="el-GR" sz="1200" dirty="0"/>
                <a:t>Ανάπλαση πεζοδρομίων και οδικού δικτύου στην περιοχή </a:t>
              </a:r>
            </a:p>
            <a:p>
              <a:r>
                <a:rPr lang="el-GR" sz="1200" dirty="0"/>
                <a:t>«Εσταυρωμένου» στον Ταύρο</a:t>
              </a:r>
              <a:r>
                <a:rPr lang="en-US" sz="1200" dirty="0"/>
                <a:t>,</a:t>
              </a:r>
              <a:r>
                <a:rPr lang="el-GR" sz="1200" dirty="0"/>
                <a:t> με αντίστοιχα προβλήματα</a:t>
              </a:r>
            </a:p>
          </p:txBody>
        </p:sp>
      </p:grpSp>
      <p:sp>
        <p:nvSpPr>
          <p:cNvPr id="3" name="Ορθογώνιο 2">
            <a:extLst>
              <a:ext uri="{FF2B5EF4-FFF2-40B4-BE49-F238E27FC236}">
                <a16:creationId xmlns:a16="http://schemas.microsoft.com/office/drawing/2014/main" xmlns="" id="{66279517-38FC-48AB-9D03-E743B51BEF40}"/>
              </a:ext>
            </a:extLst>
          </p:cNvPr>
          <p:cNvSpPr/>
          <p:nvPr/>
        </p:nvSpPr>
        <p:spPr>
          <a:xfrm>
            <a:off x="617572" y="1457007"/>
            <a:ext cx="5690983" cy="1815882"/>
          </a:xfrm>
          <a:prstGeom prst="rect">
            <a:avLst/>
          </a:prstGeom>
        </p:spPr>
        <p:txBody>
          <a:bodyPr wrap="square">
            <a:spAutoFit/>
          </a:bodyPr>
          <a:lstStyle/>
          <a:p>
            <a:pPr algn="just"/>
            <a:r>
              <a:rPr lang="el-GR" sz="1600" dirty="0"/>
              <a:t>Ως περιοχή </a:t>
            </a:r>
            <a:r>
              <a:rPr lang="el-GR" sz="1600" b="1" dirty="0"/>
              <a:t>ειδικής πολεοδομικής μεταχείρισης</a:t>
            </a:r>
            <a:r>
              <a:rPr lang="en-US" sz="1600" b="1" dirty="0"/>
              <a:t> </a:t>
            </a:r>
            <a:r>
              <a:rPr lang="el-GR" sz="1600" dirty="0"/>
              <a:t>αντιμετωπίζεται από την πρόταση το</a:t>
            </a:r>
            <a:r>
              <a:rPr lang="en-US" sz="1600" dirty="0"/>
              <a:t> </a:t>
            </a:r>
            <a:r>
              <a:rPr lang="el-GR" sz="1600" b="1" dirty="0"/>
              <a:t>πυκνοδομημένο τμήμα κατοικίας </a:t>
            </a:r>
            <a:r>
              <a:rPr lang="el-GR" sz="1600" dirty="0"/>
              <a:t>που συνορεύει βόρεια με την οδό </a:t>
            </a:r>
            <a:r>
              <a:rPr lang="el-GR" sz="1600" dirty="0" err="1"/>
              <a:t>Ελευθερνής</a:t>
            </a:r>
            <a:r>
              <a:rPr lang="el-GR" sz="1600" dirty="0"/>
              <a:t>, δυτικά με</a:t>
            </a:r>
            <a:r>
              <a:rPr lang="en-US" sz="1600" dirty="0"/>
              <a:t> </a:t>
            </a:r>
            <a:r>
              <a:rPr lang="el-GR" sz="1600" dirty="0"/>
              <a:t>την οδό </a:t>
            </a:r>
            <a:r>
              <a:rPr lang="el-GR" sz="1600" dirty="0" err="1"/>
              <a:t>Δομαλάκη</a:t>
            </a:r>
            <a:r>
              <a:rPr lang="el-GR" sz="1600" dirty="0"/>
              <a:t>, ανατολικά με την οδό </a:t>
            </a:r>
            <a:r>
              <a:rPr lang="el-GR" sz="1600" dirty="0" err="1"/>
              <a:t>Αξού</a:t>
            </a:r>
            <a:r>
              <a:rPr lang="el-GR" sz="1600" dirty="0"/>
              <a:t> και την οδό </a:t>
            </a:r>
            <a:r>
              <a:rPr lang="el-GR" sz="1600" dirty="0" err="1"/>
              <a:t>Καντανού</a:t>
            </a:r>
            <a:r>
              <a:rPr lang="el-GR" sz="1600" dirty="0"/>
              <a:t> και νότια με την οδό</a:t>
            </a:r>
            <a:r>
              <a:rPr lang="en-US" sz="1600" dirty="0"/>
              <a:t> </a:t>
            </a:r>
            <a:r>
              <a:rPr lang="el-GR" sz="1600" dirty="0"/>
              <a:t>Μαρκάτου. Το τμήμα αυτό είναι </a:t>
            </a:r>
            <a:r>
              <a:rPr lang="el-GR" sz="1600" dirty="0" err="1"/>
              <a:t>πυκνοκατοικημένο</a:t>
            </a:r>
            <a:r>
              <a:rPr lang="el-GR" sz="1600" dirty="0"/>
              <a:t> με υψηλή δόμηση και εκτείνεται σε</a:t>
            </a:r>
            <a:r>
              <a:rPr lang="en-US" sz="1600" dirty="0"/>
              <a:t> </a:t>
            </a:r>
            <a:r>
              <a:rPr lang="el-GR" sz="1600" dirty="0"/>
              <a:t>υψομετρική διαφορά από το δυτικό τμήμα.</a:t>
            </a:r>
          </a:p>
        </p:txBody>
      </p:sp>
      <p:pic>
        <p:nvPicPr>
          <p:cNvPr id="4" name="Εικόνα 3">
            <a:extLst>
              <a:ext uri="{FF2B5EF4-FFF2-40B4-BE49-F238E27FC236}">
                <a16:creationId xmlns:a16="http://schemas.microsoft.com/office/drawing/2014/main" xmlns="" id="{EE73B098-A73B-465F-AADE-253B746E60D2}"/>
              </a:ext>
            </a:extLst>
          </p:cNvPr>
          <p:cNvPicPr>
            <a:picLocks noChangeAspect="1"/>
          </p:cNvPicPr>
          <p:nvPr/>
        </p:nvPicPr>
        <p:blipFill>
          <a:blip r:embed="rId5"/>
          <a:stretch>
            <a:fillRect/>
          </a:stretch>
        </p:blipFill>
        <p:spPr>
          <a:xfrm>
            <a:off x="725017" y="3429000"/>
            <a:ext cx="4005065" cy="3179553"/>
          </a:xfrm>
          <a:prstGeom prst="rect">
            <a:avLst/>
          </a:prstGeom>
        </p:spPr>
      </p:pic>
      <p:sp>
        <p:nvSpPr>
          <p:cNvPr id="11" name="Ορθογώνιο 10">
            <a:extLst>
              <a:ext uri="{FF2B5EF4-FFF2-40B4-BE49-F238E27FC236}">
                <a16:creationId xmlns:a16="http://schemas.microsoft.com/office/drawing/2014/main" xmlns="" id="{0104A884-CF13-418E-B698-6D0930FAE164}"/>
              </a:ext>
            </a:extLst>
          </p:cNvPr>
          <p:cNvSpPr/>
          <p:nvPr/>
        </p:nvSpPr>
        <p:spPr>
          <a:xfrm>
            <a:off x="311914" y="6251532"/>
            <a:ext cx="4140429" cy="276999"/>
          </a:xfrm>
          <a:prstGeom prst="rect">
            <a:avLst/>
          </a:prstGeom>
          <a:solidFill>
            <a:schemeClr val="bg1">
              <a:lumMod val="75000"/>
              <a:alpha val="63000"/>
            </a:schemeClr>
          </a:solidFill>
        </p:spPr>
        <p:txBody>
          <a:bodyPr wrap="none">
            <a:spAutoFit/>
          </a:bodyPr>
          <a:lstStyle/>
          <a:p>
            <a:r>
              <a:rPr lang="el-GR" sz="1200" dirty="0"/>
              <a:t>Ενδεικτική πρόταση διαμόρφωσης πυκνοδομημένου τμήματος</a:t>
            </a:r>
          </a:p>
        </p:txBody>
      </p:sp>
      <p:pic>
        <p:nvPicPr>
          <p:cNvPr id="6" name="Εικόνα 5" descr="Εικόνα που περιέχει υπαίθριος&#10;&#10;Περιγραφή που δημιουργήθηκε αυτόματα">
            <a:extLst>
              <a:ext uri="{FF2B5EF4-FFF2-40B4-BE49-F238E27FC236}">
                <a16:creationId xmlns:a16="http://schemas.microsoft.com/office/drawing/2014/main" xmlns="" id="{4DD5BBF4-B64F-42C0-A052-3B69DC37FCA6}"/>
              </a:ext>
            </a:extLst>
          </p:cNvPr>
          <p:cNvPicPr>
            <a:picLocks noChangeAspect="1"/>
          </p:cNvPicPr>
          <p:nvPr/>
        </p:nvPicPr>
        <p:blipFill rotWithShape="1">
          <a:blip r:embed="rId6">
            <a:extLst>
              <a:ext uri="{28A0092B-C50C-407E-A947-70E740481C1C}">
                <a14:useLocalDpi xmlns:a14="http://schemas.microsoft.com/office/drawing/2010/main" val="0"/>
              </a:ext>
            </a:extLst>
          </a:blip>
          <a:srcRect l="847" t="27384" r="-847" b="4792"/>
          <a:stretch/>
        </p:blipFill>
        <p:spPr>
          <a:xfrm>
            <a:off x="4452343" y="2863371"/>
            <a:ext cx="2910481" cy="2928135"/>
          </a:xfrm>
          <a:prstGeom prst="ellipse">
            <a:avLst/>
          </a:prstGeom>
          <a:ln>
            <a:noFill/>
          </a:ln>
          <a:effectLst>
            <a:softEdge rad="112500"/>
          </a:effectLst>
        </p:spPr>
      </p:pic>
      <p:sp>
        <p:nvSpPr>
          <p:cNvPr id="14" name="Ελεύθερη σχεδίαση: Σχήμα 13">
            <a:extLst>
              <a:ext uri="{FF2B5EF4-FFF2-40B4-BE49-F238E27FC236}">
                <a16:creationId xmlns:a16="http://schemas.microsoft.com/office/drawing/2014/main" xmlns="" id="{BF3B7D64-3E28-496E-AE16-F242734BF2BA}"/>
              </a:ext>
            </a:extLst>
          </p:cNvPr>
          <p:cNvSpPr/>
          <p:nvPr/>
        </p:nvSpPr>
        <p:spPr>
          <a:xfrm>
            <a:off x="4730082" y="4364771"/>
            <a:ext cx="1918368" cy="1459020"/>
          </a:xfrm>
          <a:custGeom>
            <a:avLst/>
            <a:gdLst>
              <a:gd name="connsiteX0" fmla="*/ 0 w 1838325"/>
              <a:gd name="connsiteY0" fmla="*/ 2305050 h 2305050"/>
              <a:gd name="connsiteX1" fmla="*/ 1838325 w 1838325"/>
              <a:gd name="connsiteY1" fmla="*/ 2305050 h 2305050"/>
              <a:gd name="connsiteX2" fmla="*/ 1838325 w 1838325"/>
              <a:gd name="connsiteY2" fmla="*/ 0 h 2305050"/>
            </a:gdLst>
            <a:ahLst/>
            <a:cxnLst>
              <a:cxn ang="0">
                <a:pos x="connsiteX0" y="connsiteY0"/>
              </a:cxn>
              <a:cxn ang="0">
                <a:pos x="connsiteX1" y="connsiteY1"/>
              </a:cxn>
              <a:cxn ang="0">
                <a:pos x="connsiteX2" y="connsiteY2"/>
              </a:cxn>
            </a:cxnLst>
            <a:rect l="l" t="t" r="r" b="b"/>
            <a:pathLst>
              <a:path w="1838325" h="2305050">
                <a:moveTo>
                  <a:pt x="0" y="2305050"/>
                </a:moveTo>
                <a:lnTo>
                  <a:pt x="1838325" y="2305050"/>
                </a:lnTo>
                <a:lnTo>
                  <a:pt x="1838325" y="0"/>
                </a:lnTo>
              </a:path>
            </a:pathLst>
          </a:cu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Τίτλος 1">
            <a:extLst>
              <a:ext uri="{FF2B5EF4-FFF2-40B4-BE49-F238E27FC236}">
                <a16:creationId xmlns:a16="http://schemas.microsoft.com/office/drawing/2014/main" xmlns="" id="{3303873B-E7B1-424E-B89B-7587C32C4044}"/>
              </a:ext>
            </a:extLst>
          </p:cNvPr>
          <p:cNvSpPr txBox="1">
            <a:spLocks/>
          </p:cNvSpPr>
          <p:nvPr/>
        </p:nvSpPr>
        <p:spPr>
          <a:xfrm>
            <a:off x="415688" y="365125"/>
            <a:ext cx="64423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400" b="1" dirty="0"/>
              <a:t>Περιοχές σημειακής προστασίας ή ειδικής πολεοδομικής μεταχείρισης</a:t>
            </a:r>
          </a:p>
        </p:txBody>
      </p:sp>
    </p:spTree>
    <p:extLst>
      <p:ext uri="{BB962C8B-B14F-4D97-AF65-F5344CB8AC3E}">
        <p14:creationId xmlns:p14="http://schemas.microsoft.com/office/powerpoint/2010/main" val="3245069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χάρτης&#10;&#10;Περιγραφή που δημιουργήθηκε αυτόματα">
            <a:extLst>
              <a:ext uri="{FF2B5EF4-FFF2-40B4-BE49-F238E27FC236}">
                <a16:creationId xmlns:a16="http://schemas.microsoft.com/office/drawing/2014/main" xmlns="" id="{CFD639E8-A780-4874-BC9C-2012F72803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673" y="0"/>
            <a:ext cx="10636767" cy="6858000"/>
          </a:xfrm>
          <a:prstGeom prst="rect">
            <a:avLst/>
          </a:prstGeom>
        </p:spPr>
      </p:pic>
    </p:spTree>
    <p:extLst>
      <p:ext uri="{BB962C8B-B14F-4D97-AF65-F5344CB8AC3E}">
        <p14:creationId xmlns:p14="http://schemas.microsoft.com/office/powerpoint/2010/main" val="127975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25FEADB-D84F-4207-B59A-4E4BCE6DE4CB}"/>
              </a:ext>
            </a:extLst>
          </p:cNvPr>
          <p:cNvSpPr>
            <a:spLocks noGrp="1"/>
          </p:cNvSpPr>
          <p:nvPr>
            <p:ph type="title"/>
          </p:nvPr>
        </p:nvSpPr>
        <p:spPr>
          <a:xfrm>
            <a:off x="655319" y="-179624"/>
            <a:ext cx="5120114" cy="1692794"/>
          </a:xfrm>
        </p:spPr>
        <p:txBody>
          <a:bodyPr>
            <a:normAutofit/>
          </a:bodyPr>
          <a:lstStyle/>
          <a:p>
            <a:r>
              <a:rPr lang="el-GR" sz="2400" b="1" dirty="0"/>
              <a:t>Χαρακτηριστικά της πόλης του Ηρακλείου</a:t>
            </a:r>
          </a:p>
        </p:txBody>
      </p:sp>
      <p:sp>
        <p:nvSpPr>
          <p:cNvPr id="4" name="Θέση περιεχομένου 3">
            <a:extLst>
              <a:ext uri="{FF2B5EF4-FFF2-40B4-BE49-F238E27FC236}">
                <a16:creationId xmlns:a16="http://schemas.microsoft.com/office/drawing/2014/main" xmlns="" id="{48F85F74-7A56-40F5-BAE5-6A6D7FE049AA}"/>
              </a:ext>
            </a:extLst>
          </p:cNvPr>
          <p:cNvSpPr>
            <a:spLocks noGrp="1"/>
          </p:cNvSpPr>
          <p:nvPr>
            <p:ph idx="1"/>
          </p:nvPr>
        </p:nvSpPr>
        <p:spPr>
          <a:xfrm>
            <a:off x="697796" y="1260140"/>
            <a:ext cx="5718774" cy="5160115"/>
          </a:xfrm>
          <a:prstGeom prst="rect">
            <a:avLst/>
          </a:prstGeom>
        </p:spPr>
        <p:txBody>
          <a:bodyPr>
            <a:noAutofit/>
          </a:bodyPr>
          <a:lstStyle/>
          <a:p>
            <a:r>
              <a:rPr lang="el-GR" sz="1600" dirty="0"/>
              <a:t>Πληθυσμός: 140.730 (απογραφή 2011- 173.993 στο Δήμο)</a:t>
            </a:r>
          </a:p>
          <a:p>
            <a:r>
              <a:rPr lang="el-GR" sz="1600" dirty="0"/>
              <a:t>Έκταση: 120 </a:t>
            </a:r>
            <a:r>
              <a:rPr lang="el-GR" sz="1600" dirty="0" err="1"/>
              <a:t>τ.χλμ</a:t>
            </a:r>
            <a:r>
              <a:rPr lang="el-GR" sz="1600" dirty="0"/>
              <a:t>. (</a:t>
            </a:r>
            <a:r>
              <a:rPr lang="en-US" sz="1600" dirty="0"/>
              <a:t>245</a:t>
            </a:r>
            <a:r>
              <a:rPr lang="el-GR" sz="1600" dirty="0"/>
              <a:t>,</a:t>
            </a:r>
            <a:r>
              <a:rPr lang="en-US" sz="1600" dirty="0"/>
              <a:t>12 </a:t>
            </a:r>
            <a:r>
              <a:rPr lang="el-GR" sz="1600" dirty="0" err="1"/>
              <a:t>τ.χλμ</a:t>
            </a:r>
            <a:r>
              <a:rPr lang="el-GR" sz="1600" dirty="0"/>
              <a:t>. σε επίπεδο Δήμου)</a:t>
            </a:r>
          </a:p>
          <a:p>
            <a:r>
              <a:rPr lang="el-GR" sz="1600" dirty="0"/>
              <a:t>Κύριες οικονομικές δραστηριότητες: τουριστικός τομέας, αγροτικός τομέας, εμπόριο και υπηρεσίες.</a:t>
            </a:r>
          </a:p>
          <a:p>
            <a:pPr marL="0" indent="0">
              <a:buNone/>
            </a:pPr>
            <a:r>
              <a:rPr lang="el-GR" sz="1600" b="1" dirty="0"/>
              <a:t>Σημαντικά στοιχεία:</a:t>
            </a:r>
          </a:p>
          <a:p>
            <a:r>
              <a:rPr lang="el-GR" sz="1600" dirty="0"/>
              <a:t>Η τέταρτη μεγαλύτερη πόλη της χώρας</a:t>
            </a:r>
          </a:p>
          <a:p>
            <a:r>
              <a:rPr lang="el-GR" sz="1600" dirty="0"/>
              <a:t>Το αεροδρόμιο «Νίκος Καζαντζάκης» είναι το δεύτερο μεγαλύτερο αεροδρόμιο της χώρας σε κίνηση, ενώ είναι το πρώτο σε πτήσεις </a:t>
            </a:r>
            <a:r>
              <a:rPr lang="en-US" sz="1600" dirty="0"/>
              <a:t>charter</a:t>
            </a:r>
            <a:r>
              <a:rPr lang="el-GR" sz="1600" dirty="0"/>
              <a:t>. </a:t>
            </a:r>
          </a:p>
          <a:p>
            <a:r>
              <a:rPr lang="el-GR" sz="1600" dirty="0"/>
              <a:t>Εν αναμονή της κατασκευής και λειτουργίας του νέου αεροδρομίου στο </a:t>
            </a:r>
            <a:r>
              <a:rPr lang="el-GR" sz="1600" dirty="0" err="1"/>
              <a:t>Καστέλλι</a:t>
            </a:r>
            <a:endParaRPr lang="en-US" sz="1600" dirty="0"/>
          </a:p>
          <a:p>
            <a:r>
              <a:rPr lang="el-GR" sz="1600" dirty="0"/>
              <a:t>Σημαντικό εμπορικό, επιβατηγό και τουριστικό λιμάνι της χώρας</a:t>
            </a:r>
          </a:p>
          <a:p>
            <a:r>
              <a:rPr lang="el-GR" sz="1600" dirty="0"/>
              <a:t>Σημαντικός πολιτιστικός πόλος της χώρας (Κνωσσός – Φαιστός) </a:t>
            </a:r>
            <a:endParaRPr lang="en-US" sz="1600" dirty="0"/>
          </a:p>
          <a:p>
            <a:r>
              <a:rPr lang="el-GR" sz="1600" dirty="0"/>
              <a:t>Η πόλη του Ηρακλείου ανακηρύχθηκε για το έτος 2017 ως η ταχύτερα τουριστικά αναπτυσσόμενη περιοχή στην Ευρώπη. </a:t>
            </a:r>
          </a:p>
          <a:p>
            <a:r>
              <a:rPr lang="el-GR" sz="1600" dirty="0"/>
              <a:t>Σύμφωνα με την κατάταξη το Ηράκλειο αναδείχθηκε ως 20η σε </a:t>
            </a:r>
            <a:r>
              <a:rPr lang="el-GR" sz="1600" dirty="0" err="1"/>
              <a:t>επισκεψιμότητα</a:t>
            </a:r>
            <a:r>
              <a:rPr lang="el-GR" sz="1600" dirty="0"/>
              <a:t> περιοχή στην Ευρώπη και ως 2η στην Ελλάδα για το έτος 2017</a:t>
            </a:r>
          </a:p>
          <a:p>
            <a:endParaRPr lang="en-US" sz="1400" dirty="0"/>
          </a:p>
          <a:p>
            <a:endParaRPr lang="el-GR" sz="1400" dirty="0"/>
          </a:p>
          <a:p>
            <a:endParaRPr lang="el-GR" sz="1400" dirty="0"/>
          </a:p>
          <a:p>
            <a:endParaRPr lang="el-GR" sz="1400" dirty="0"/>
          </a:p>
        </p:txBody>
      </p:sp>
      <p:pic>
        <p:nvPicPr>
          <p:cNvPr id="6" name="Εικόνα 5" descr="Εικόνα που περιέχει κτίριο, υπαίθριος, έδαφος, ουρανός&#10;&#10;Περιγραφή που δημιουργήθηκε αυτόματα">
            <a:extLst>
              <a:ext uri="{FF2B5EF4-FFF2-40B4-BE49-F238E27FC236}">
                <a16:creationId xmlns:a16="http://schemas.microsoft.com/office/drawing/2014/main" xmlns="" id="{D1AAF2AB-DC77-46C1-88A3-09BF8868C7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57" r="1150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030440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xmlns="" id="{8BB8C4FF-9AF1-4407-B681-DD3E70102BA2}"/>
              </a:ext>
            </a:extLst>
          </p:cNvPr>
          <p:cNvPicPr>
            <a:picLocks noChangeAspect="1"/>
          </p:cNvPicPr>
          <p:nvPr/>
        </p:nvPicPr>
        <p:blipFill rotWithShape="1">
          <a:blip r:embed="rId3"/>
          <a:srcRect l="22060" r="12349"/>
          <a:stretch/>
        </p:blipFill>
        <p:spPr>
          <a:xfrm>
            <a:off x="6185051" y="10"/>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sp>
        <p:nvSpPr>
          <p:cNvPr id="14" name="Freeform: Shape 13">
            <a:extLst>
              <a:ext uri="{FF2B5EF4-FFF2-40B4-BE49-F238E27FC236}">
                <a16:creationId xmlns:a16="http://schemas.microsoft.com/office/drawing/2014/main" xmlns="" id="{37FEB674-D811-4FFE-A878-29D0C0ED18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Εικόνα 4" descr="Εικόνα που περιέχει ουρανός, κτίριο, υπαίθριος, νερό&#10;&#10;Περιγραφή που δημιουργήθηκε αυτόματα">
            <a:extLst>
              <a:ext uri="{FF2B5EF4-FFF2-40B4-BE49-F238E27FC236}">
                <a16:creationId xmlns:a16="http://schemas.microsoft.com/office/drawing/2014/main" xmlns="" id="{91AE6F50-3F1E-4106-8FC0-E77AE88A21DE}"/>
              </a:ext>
            </a:extLst>
          </p:cNvPr>
          <p:cNvPicPr>
            <a:picLocks noChangeAspect="1"/>
          </p:cNvPicPr>
          <p:nvPr/>
        </p:nvPicPr>
        <p:blipFill rotWithShape="1">
          <a:blip r:embed="rId4">
            <a:extLst>
              <a:ext uri="{28A0092B-C50C-407E-A947-70E740481C1C}">
                <a14:useLocalDpi xmlns:a14="http://schemas.microsoft.com/office/drawing/2010/main" val="0"/>
              </a:ext>
            </a:extLst>
          </a:blip>
          <a:srcRect r="12021" b="-1"/>
          <a:stretch/>
        </p:blipFill>
        <p:spPr>
          <a:xfrm>
            <a:off x="9317" y="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9" name="Θέση περιεχομένου 3">
            <a:extLst>
              <a:ext uri="{FF2B5EF4-FFF2-40B4-BE49-F238E27FC236}">
                <a16:creationId xmlns:a16="http://schemas.microsoft.com/office/drawing/2014/main" xmlns="" id="{CCCF03A5-0433-45DF-8A84-343551117E83}"/>
              </a:ext>
            </a:extLst>
          </p:cNvPr>
          <p:cNvSpPr>
            <a:spLocks noGrp="1"/>
          </p:cNvSpPr>
          <p:nvPr>
            <p:ph idx="1"/>
          </p:nvPr>
        </p:nvSpPr>
        <p:spPr>
          <a:xfrm>
            <a:off x="611778" y="4807834"/>
            <a:ext cx="6850972" cy="18605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pPr marL="0" indent="0">
              <a:buNone/>
            </a:pPr>
            <a:r>
              <a:rPr lang="el-GR" sz="1600" b="1" dirty="0"/>
              <a:t>Στόχοι:</a:t>
            </a:r>
          </a:p>
          <a:p>
            <a:r>
              <a:rPr lang="el-GR" sz="1600" dirty="0"/>
              <a:t>Περιβαλλοντική αναβάθμιση και η </a:t>
            </a:r>
            <a:r>
              <a:rPr lang="el-GR" sz="1600" dirty="0" err="1"/>
              <a:t>κοινωνικο</a:t>
            </a:r>
            <a:r>
              <a:rPr lang="el-GR" sz="1600" dirty="0"/>
              <a:t> – οικονομική ενίσχυση της Παλιάς Πόλης και του Παράκτιου Μετώπου</a:t>
            </a:r>
            <a:r>
              <a:rPr lang="en-US" sz="1600" dirty="0"/>
              <a:t> </a:t>
            </a:r>
            <a:r>
              <a:rPr lang="el-GR" sz="1600" dirty="0"/>
              <a:t> με όχημα τον πολιτισμό</a:t>
            </a:r>
            <a:endParaRPr lang="en-US" sz="1600" dirty="0"/>
          </a:p>
          <a:p>
            <a:r>
              <a:rPr lang="el-GR" sz="1600" dirty="0"/>
              <a:t>Επανεκκίνηση της τοπικής οικονομίας, νέες θέσεις εργασίας</a:t>
            </a:r>
            <a:endParaRPr lang="en-US" sz="1600" dirty="0"/>
          </a:p>
          <a:p>
            <a:r>
              <a:rPr lang="el-GR" sz="1600" dirty="0"/>
              <a:t>Ουσιαστική ανάπτυξη μέσα από έναν ολοκληρωμένο σχεδιασμό και όχι με αποσπασματικές δράσεις</a:t>
            </a:r>
            <a:endParaRPr lang="en-US" sz="1600" dirty="0"/>
          </a:p>
        </p:txBody>
      </p:sp>
      <p:sp>
        <p:nvSpPr>
          <p:cNvPr id="8" name="Τίτλος 1">
            <a:extLst>
              <a:ext uri="{FF2B5EF4-FFF2-40B4-BE49-F238E27FC236}">
                <a16:creationId xmlns:a16="http://schemas.microsoft.com/office/drawing/2014/main" xmlns="" id="{1A9BA889-8F07-41B9-93E5-AEEDB79FC43C}"/>
              </a:ext>
            </a:extLst>
          </p:cNvPr>
          <p:cNvSpPr>
            <a:spLocks noGrp="1"/>
          </p:cNvSpPr>
          <p:nvPr>
            <p:ph type="title"/>
          </p:nvPr>
        </p:nvSpPr>
        <p:spPr>
          <a:xfrm>
            <a:off x="536784" y="204857"/>
            <a:ext cx="4969936" cy="915035"/>
          </a:xfrm>
        </p:spPr>
        <p:txBody>
          <a:bodyPr>
            <a:noAutofit/>
          </a:bodyPr>
          <a:lstStyle/>
          <a:p>
            <a:r>
              <a:rPr lang="el-GR" sz="2400" b="1" dirty="0"/>
              <a:t>Στρατηγική Βιώσιμης Αστικής Ανάπτυξης (ΣΒΑΑ) Δήμου Ηρακλείου</a:t>
            </a:r>
            <a:endParaRPr lang="el-GR" sz="2400" dirty="0"/>
          </a:p>
        </p:txBody>
      </p:sp>
    </p:spTree>
    <p:extLst>
      <p:ext uri="{BB962C8B-B14F-4D97-AF65-F5344CB8AC3E}">
        <p14:creationId xmlns:p14="http://schemas.microsoft.com/office/powerpoint/2010/main" val="16281414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CDB79DC-0C96-42D0-AF29-5F8CCE853D33}"/>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xmlns="" id="{2A12084B-66F8-48B3-B207-00174AAA13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193"/>
            <a:ext cx="12192000" cy="7010401"/>
          </a:xfrm>
          <a:solidFill>
            <a:schemeClr val="accent1">
              <a:alpha val="34000"/>
            </a:schemeClr>
          </a:solidFill>
          <a:ln>
            <a:solidFill>
              <a:schemeClr val="accent1"/>
            </a:solidFill>
          </a:ln>
        </p:spPr>
      </p:pic>
      <p:sp>
        <p:nvSpPr>
          <p:cNvPr id="6" name="Τόξο 5">
            <a:extLst>
              <a:ext uri="{FF2B5EF4-FFF2-40B4-BE49-F238E27FC236}">
                <a16:creationId xmlns:a16="http://schemas.microsoft.com/office/drawing/2014/main" xmlns="" id="{B20B9101-75A5-4CB3-A77B-46D75983A091}"/>
              </a:ext>
            </a:extLst>
          </p:cNvPr>
          <p:cNvSpPr/>
          <p:nvPr/>
        </p:nvSpPr>
        <p:spPr>
          <a:xfrm rot="21351796">
            <a:off x="4081957" y="1897039"/>
            <a:ext cx="901616" cy="973547"/>
          </a:xfrm>
          <a:prstGeom prst="arc">
            <a:avLst>
              <a:gd name="adj1" fmla="val 19679677"/>
              <a:gd name="adj2" fmla="val 19602914"/>
            </a:avLst>
          </a:prstGeom>
          <a:ln w="762000">
            <a:solidFill>
              <a:srgbClr val="FF0000">
                <a:alpha val="33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 name="Τόξο 6">
            <a:extLst>
              <a:ext uri="{FF2B5EF4-FFF2-40B4-BE49-F238E27FC236}">
                <a16:creationId xmlns:a16="http://schemas.microsoft.com/office/drawing/2014/main" xmlns="" id="{A0C0D84F-4147-4120-9843-927939392DE4}"/>
              </a:ext>
            </a:extLst>
          </p:cNvPr>
          <p:cNvSpPr/>
          <p:nvPr/>
        </p:nvSpPr>
        <p:spPr>
          <a:xfrm flipV="1">
            <a:off x="3039721" y="742950"/>
            <a:ext cx="2986088" cy="3103564"/>
          </a:xfrm>
          <a:prstGeom prst="arc">
            <a:avLst>
              <a:gd name="adj1" fmla="val 9958367"/>
              <a:gd name="adj2" fmla="val 1490167"/>
            </a:avLst>
          </a:prstGeom>
          <a:ln w="1270000">
            <a:solidFill>
              <a:schemeClr val="accent1">
                <a:alpha val="38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9" name="Τόξο 8">
            <a:extLst>
              <a:ext uri="{FF2B5EF4-FFF2-40B4-BE49-F238E27FC236}">
                <a16:creationId xmlns:a16="http://schemas.microsoft.com/office/drawing/2014/main" xmlns="" id="{14F664A7-9435-46E2-9FA9-FAFD0EE59E9B}"/>
              </a:ext>
            </a:extLst>
          </p:cNvPr>
          <p:cNvSpPr/>
          <p:nvPr/>
        </p:nvSpPr>
        <p:spPr>
          <a:xfrm rot="21070838">
            <a:off x="1790532" y="-42813"/>
            <a:ext cx="5574368" cy="5211712"/>
          </a:xfrm>
          <a:prstGeom prst="arc">
            <a:avLst>
              <a:gd name="adj1" fmla="val 20888691"/>
              <a:gd name="adj2" fmla="val 11565798"/>
            </a:avLst>
          </a:prstGeom>
          <a:ln w="1270000">
            <a:solidFill>
              <a:srgbClr val="FFFF00">
                <a:alpha val="2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0" name="Βέλος: Δεξιό 9">
            <a:extLst>
              <a:ext uri="{FF2B5EF4-FFF2-40B4-BE49-F238E27FC236}">
                <a16:creationId xmlns:a16="http://schemas.microsoft.com/office/drawing/2014/main" xmlns="" id="{039550EC-2996-4E56-BB05-16723AE65920}"/>
              </a:ext>
            </a:extLst>
          </p:cNvPr>
          <p:cNvSpPr/>
          <p:nvPr/>
        </p:nvSpPr>
        <p:spPr>
          <a:xfrm rot="9636642">
            <a:off x="1785836" y="2603723"/>
            <a:ext cx="1990135" cy="596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Δεξιό 11">
            <a:extLst>
              <a:ext uri="{FF2B5EF4-FFF2-40B4-BE49-F238E27FC236}">
                <a16:creationId xmlns:a16="http://schemas.microsoft.com/office/drawing/2014/main" xmlns="" id="{380A8A17-2DCD-4316-96EA-DBC57EE4ED34}"/>
              </a:ext>
            </a:extLst>
          </p:cNvPr>
          <p:cNvSpPr/>
          <p:nvPr/>
        </p:nvSpPr>
        <p:spPr>
          <a:xfrm rot="7373713">
            <a:off x="2667096" y="3580481"/>
            <a:ext cx="1872815" cy="596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Βέλος: Δεξιό 12">
            <a:extLst>
              <a:ext uri="{FF2B5EF4-FFF2-40B4-BE49-F238E27FC236}">
                <a16:creationId xmlns:a16="http://schemas.microsoft.com/office/drawing/2014/main" xmlns="" id="{CB823DD6-7E8F-44DD-B60B-C915184B3372}"/>
              </a:ext>
            </a:extLst>
          </p:cNvPr>
          <p:cNvSpPr/>
          <p:nvPr/>
        </p:nvSpPr>
        <p:spPr>
          <a:xfrm rot="4849731">
            <a:off x="3970699" y="3757700"/>
            <a:ext cx="1795304" cy="596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Βέλος: Δεξιό 13">
            <a:extLst>
              <a:ext uri="{FF2B5EF4-FFF2-40B4-BE49-F238E27FC236}">
                <a16:creationId xmlns:a16="http://schemas.microsoft.com/office/drawing/2014/main" xmlns="" id="{A8082172-3024-47F1-9E0A-28D41379DAA3}"/>
              </a:ext>
            </a:extLst>
          </p:cNvPr>
          <p:cNvSpPr/>
          <p:nvPr/>
        </p:nvSpPr>
        <p:spPr>
          <a:xfrm rot="-360000">
            <a:off x="5257030" y="1865632"/>
            <a:ext cx="1990135" cy="596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Βέλος: Δεξιό 14">
            <a:extLst>
              <a:ext uri="{FF2B5EF4-FFF2-40B4-BE49-F238E27FC236}">
                <a16:creationId xmlns:a16="http://schemas.microsoft.com/office/drawing/2014/main" xmlns="" id="{3F627CA3-C398-4DDE-A5A7-7AFCD7C627AC}"/>
              </a:ext>
            </a:extLst>
          </p:cNvPr>
          <p:cNvSpPr/>
          <p:nvPr/>
        </p:nvSpPr>
        <p:spPr>
          <a:xfrm rot="1950970">
            <a:off x="5124641" y="2959799"/>
            <a:ext cx="1872815" cy="596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Ελεύθερη σχεδίαση: Σχήμα 16">
            <a:extLst>
              <a:ext uri="{FF2B5EF4-FFF2-40B4-BE49-F238E27FC236}">
                <a16:creationId xmlns:a16="http://schemas.microsoft.com/office/drawing/2014/main" xmlns="" id="{F761E445-0C08-4094-ABB5-717ADD10211F}"/>
              </a:ext>
            </a:extLst>
          </p:cNvPr>
          <p:cNvSpPr/>
          <p:nvPr/>
        </p:nvSpPr>
        <p:spPr>
          <a:xfrm>
            <a:off x="70526" y="1360183"/>
            <a:ext cx="7801583" cy="933856"/>
          </a:xfrm>
          <a:custGeom>
            <a:avLst/>
            <a:gdLst>
              <a:gd name="connsiteX0" fmla="*/ 0 w 7801583"/>
              <a:gd name="connsiteY0" fmla="*/ 933856 h 933856"/>
              <a:gd name="connsiteX1" fmla="*/ 2461098 w 7801583"/>
              <a:gd name="connsiteY1" fmla="*/ 797668 h 933856"/>
              <a:gd name="connsiteX2" fmla="*/ 2869660 w 7801583"/>
              <a:gd name="connsiteY2" fmla="*/ 505839 h 933856"/>
              <a:gd name="connsiteX3" fmla="*/ 4017524 w 7801583"/>
              <a:gd name="connsiteY3" fmla="*/ 437745 h 933856"/>
              <a:gd name="connsiteX4" fmla="*/ 4922196 w 7801583"/>
              <a:gd name="connsiteY4" fmla="*/ 175098 h 933856"/>
              <a:gd name="connsiteX5" fmla="*/ 5466945 w 7801583"/>
              <a:gd name="connsiteY5" fmla="*/ 428017 h 933856"/>
              <a:gd name="connsiteX6" fmla="*/ 6060332 w 7801583"/>
              <a:gd name="connsiteY6" fmla="*/ 311285 h 933856"/>
              <a:gd name="connsiteX7" fmla="*/ 6595353 w 7801583"/>
              <a:gd name="connsiteY7" fmla="*/ 214009 h 933856"/>
              <a:gd name="connsiteX8" fmla="*/ 7169285 w 7801583"/>
              <a:gd name="connsiteY8" fmla="*/ 0 h 933856"/>
              <a:gd name="connsiteX9" fmla="*/ 7743217 w 7801583"/>
              <a:gd name="connsiteY9" fmla="*/ 77822 h 933856"/>
              <a:gd name="connsiteX10" fmla="*/ 7801583 w 7801583"/>
              <a:gd name="connsiteY10" fmla="*/ 68094 h 9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1583" h="933856">
                <a:moveTo>
                  <a:pt x="0" y="933856"/>
                </a:moveTo>
                <a:lnTo>
                  <a:pt x="2461098" y="797668"/>
                </a:lnTo>
                <a:lnTo>
                  <a:pt x="2869660" y="505839"/>
                </a:lnTo>
                <a:lnTo>
                  <a:pt x="4017524" y="437745"/>
                </a:lnTo>
                <a:lnTo>
                  <a:pt x="4922196" y="175098"/>
                </a:lnTo>
                <a:lnTo>
                  <a:pt x="5466945" y="428017"/>
                </a:lnTo>
                <a:lnTo>
                  <a:pt x="6060332" y="311285"/>
                </a:lnTo>
                <a:lnTo>
                  <a:pt x="6595353" y="214009"/>
                </a:lnTo>
                <a:lnTo>
                  <a:pt x="7169285" y="0"/>
                </a:lnTo>
                <a:lnTo>
                  <a:pt x="7743217" y="77822"/>
                </a:lnTo>
                <a:lnTo>
                  <a:pt x="7801583" y="68094"/>
                </a:lnTo>
              </a:path>
            </a:pathLst>
          </a:custGeom>
          <a:noFill/>
          <a:ln w="508000">
            <a:solidFill>
              <a:schemeClr val="accent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ρθογώνιο 17">
            <a:extLst>
              <a:ext uri="{FF2B5EF4-FFF2-40B4-BE49-F238E27FC236}">
                <a16:creationId xmlns:a16="http://schemas.microsoft.com/office/drawing/2014/main" xmlns="" id="{035D6A30-C3E7-4629-B5D8-DF387EF716C8}"/>
              </a:ext>
            </a:extLst>
          </p:cNvPr>
          <p:cNvSpPr/>
          <p:nvPr/>
        </p:nvSpPr>
        <p:spPr>
          <a:xfrm>
            <a:off x="236706" y="197111"/>
            <a:ext cx="6096000" cy="923330"/>
          </a:xfrm>
          <a:prstGeom prst="rect">
            <a:avLst/>
          </a:prstGeom>
        </p:spPr>
        <p:txBody>
          <a:bodyPr>
            <a:spAutoFit/>
          </a:bodyPr>
          <a:lstStyle/>
          <a:p>
            <a:r>
              <a:rPr lang="el-GR" b="1" dirty="0">
                <a:solidFill>
                  <a:schemeClr val="bg2"/>
                </a:solidFill>
              </a:rPr>
              <a:t>Πολεοδομική πρόκληση</a:t>
            </a:r>
          </a:p>
          <a:p>
            <a:r>
              <a:rPr lang="el-GR" b="1" dirty="0">
                <a:solidFill>
                  <a:schemeClr val="bg2"/>
                </a:solidFill>
              </a:rPr>
              <a:t>Η διάχυση των θετικών αποτελεσμάτων της ανάπλασης και της αναμενόμενης ανάπτυξης στην υπόλοιπη πόλη</a:t>
            </a:r>
            <a:endParaRPr lang="en-US" b="1" dirty="0">
              <a:solidFill>
                <a:schemeClr val="bg2"/>
              </a:solidFill>
            </a:endParaRPr>
          </a:p>
        </p:txBody>
      </p:sp>
    </p:spTree>
    <p:extLst>
      <p:ext uri="{BB962C8B-B14F-4D97-AF65-F5344CB8AC3E}">
        <p14:creationId xmlns:p14="http://schemas.microsoft.com/office/powerpoint/2010/main" val="2794569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0391465-7E4F-4639-9CCB-1A609FB5138B}"/>
              </a:ext>
            </a:extLst>
          </p:cNvPr>
          <p:cNvSpPr>
            <a:spLocks noGrp="1"/>
          </p:cNvSpPr>
          <p:nvPr>
            <p:ph type="title"/>
          </p:nvPr>
        </p:nvSpPr>
        <p:spPr>
          <a:xfrm>
            <a:off x="739283" y="499224"/>
            <a:ext cx="6648450" cy="861219"/>
          </a:xfrm>
        </p:spPr>
        <p:txBody>
          <a:bodyPr>
            <a:noAutofit/>
          </a:bodyPr>
          <a:lstStyle/>
          <a:p>
            <a:r>
              <a:rPr lang="el-GR" sz="2400" b="1" dirty="0"/>
              <a:t>Αστικές Αναπλάσεις – Διεθνής εμπειρία και τάσεις </a:t>
            </a:r>
          </a:p>
        </p:txBody>
      </p:sp>
      <p:sp>
        <p:nvSpPr>
          <p:cNvPr id="3" name="Θέση περιεχομένου 2">
            <a:extLst>
              <a:ext uri="{FF2B5EF4-FFF2-40B4-BE49-F238E27FC236}">
                <a16:creationId xmlns:a16="http://schemas.microsoft.com/office/drawing/2014/main" xmlns="" id="{F417E56E-0177-4815-A522-FAD65C20E4E6}"/>
              </a:ext>
            </a:extLst>
          </p:cNvPr>
          <p:cNvSpPr>
            <a:spLocks noGrp="1"/>
          </p:cNvSpPr>
          <p:nvPr>
            <p:ph idx="1"/>
          </p:nvPr>
        </p:nvSpPr>
        <p:spPr>
          <a:xfrm>
            <a:off x="690154" y="1543141"/>
            <a:ext cx="5405846" cy="4267109"/>
          </a:xfrm>
        </p:spPr>
        <p:txBody>
          <a:bodyPr numCol="1">
            <a:noAutofit/>
          </a:bodyPr>
          <a:lstStyle/>
          <a:p>
            <a:pPr marL="0" indent="0">
              <a:buNone/>
            </a:pPr>
            <a:r>
              <a:rPr lang="el-GR" sz="1600" dirty="0"/>
              <a:t>Η σημερινή τάση στις αστικές πολιτικές είναι </a:t>
            </a:r>
            <a:r>
              <a:rPr lang="el-GR" sz="1600" b="1" dirty="0"/>
              <a:t>η αστική αναγέννηση ή αναζωογόνηση (</a:t>
            </a:r>
            <a:r>
              <a:rPr lang="el-GR" sz="1600" b="1" dirty="0" err="1"/>
              <a:t>urban</a:t>
            </a:r>
            <a:r>
              <a:rPr lang="el-GR" sz="1600" b="1" dirty="0"/>
              <a:t> </a:t>
            </a:r>
            <a:r>
              <a:rPr lang="el-GR" sz="1600" b="1" dirty="0" err="1"/>
              <a:t>regeneration</a:t>
            </a:r>
            <a:r>
              <a:rPr lang="el-GR" sz="1600" b="1" dirty="0"/>
              <a:t>)</a:t>
            </a:r>
            <a:r>
              <a:rPr lang="el-GR" sz="1600" dirty="0"/>
              <a:t>. Αποτελεί τη σύγχρονη μετεξέλιξη των αστικών αναπλάσεων, γενικότερης έννοιας που χαρακτηρίζει τις διαφορετικές μορφές παρέμβασης </a:t>
            </a:r>
            <a:r>
              <a:rPr lang="el-GR" sz="1600" b="1" dirty="0"/>
              <a:t>στον υφιστάμενο οικιστικό χώρο </a:t>
            </a:r>
            <a:r>
              <a:rPr lang="el-GR" sz="1600" dirty="0"/>
              <a:t>σε αντιδιαστολή προς τη δημιουργία νέου αστικού χώρου.</a:t>
            </a:r>
          </a:p>
          <a:p>
            <a:pPr marL="0" indent="0">
              <a:buNone/>
            </a:pPr>
            <a:r>
              <a:rPr lang="el-GR" sz="1600" dirty="0"/>
              <a:t>Η αστική αναγέννηση περιλαμβάνει παρεμβάσεις πολλών ειδών: οικονομικές και χρηματοδοτικές, αστική σύνθεση, περιβάλλον, κοινωνικές και «κοινοτικές» διαστάσεις, απασχόληση, εκπαίδευση και κατάρτιση, στέγαση. Περιλαμβάνει επίσης οριζόντιους άξονες: Νομικές και θεσμικές διαστάσεις της γης και της ανάπτυξης γης, παρακολούθηση και αξιολόγηση των προγραμμάτων αναγέννησης, θέματα οργάνωσης και διαχείρισης-λειτουργίας. </a:t>
            </a:r>
          </a:p>
          <a:p>
            <a:pPr marL="0" indent="0">
              <a:buNone/>
            </a:pPr>
            <a:r>
              <a:rPr lang="el-GR" sz="1600" dirty="0"/>
              <a:t>Στο πλαίσιο της αστικής αναγέννησης, οι αναπλάσεις − που από τη φύση τους συνδέονται στενά με τη φυσιογνωμία του δημόσιου χώρου της πόλης − παίζουν πολλαπλούς ρόλους, δεδομένου ότι σχεδόν το σύνολο των προσδιοριστικών παραγόντων και επιδιώξεων της τελευταίας συνδέονται με τα χαρακτηριστικά του αστικού δημόσιου χώρου.</a:t>
            </a:r>
          </a:p>
          <a:p>
            <a:pPr marL="0" indent="0">
              <a:buNone/>
            </a:pPr>
            <a:endParaRPr lang="el-GR" sz="1400" dirty="0"/>
          </a:p>
        </p:txBody>
      </p:sp>
      <p:pic>
        <p:nvPicPr>
          <p:cNvPr id="11" name="Picture 28" descr="kingscross-plan">
            <a:extLst>
              <a:ext uri="{FF2B5EF4-FFF2-40B4-BE49-F238E27FC236}">
                <a16:creationId xmlns:a16="http://schemas.microsoft.com/office/drawing/2014/main" xmlns="" id="{1DCE14DE-844D-4BA2-939A-DEC438B12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408" y="26938"/>
            <a:ext cx="5118592" cy="683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Ορθογώνιο 11">
            <a:extLst>
              <a:ext uri="{FF2B5EF4-FFF2-40B4-BE49-F238E27FC236}">
                <a16:creationId xmlns:a16="http://schemas.microsoft.com/office/drawing/2014/main" xmlns="" id="{821A8A97-25ED-4DF0-A419-E5A1280EBA70}"/>
              </a:ext>
            </a:extLst>
          </p:cNvPr>
          <p:cNvSpPr/>
          <p:nvPr/>
        </p:nvSpPr>
        <p:spPr>
          <a:xfrm>
            <a:off x="8512659" y="6199370"/>
            <a:ext cx="3679341" cy="461665"/>
          </a:xfrm>
          <a:prstGeom prst="rect">
            <a:avLst/>
          </a:prstGeom>
          <a:solidFill>
            <a:schemeClr val="bg1">
              <a:lumMod val="75000"/>
              <a:alpha val="63000"/>
            </a:schemeClr>
          </a:solidFill>
        </p:spPr>
        <p:txBody>
          <a:bodyPr wrap="square">
            <a:spAutoFit/>
          </a:bodyPr>
          <a:lstStyle/>
          <a:p>
            <a:r>
              <a:rPr lang="el-GR" sz="1200" dirty="0"/>
              <a:t>Ανάπλαση στην περιοχή </a:t>
            </a:r>
            <a:r>
              <a:rPr lang="en-US" sz="1200" dirty="0"/>
              <a:t>Stratford</a:t>
            </a:r>
            <a:r>
              <a:rPr lang="el-GR" sz="1200" dirty="0"/>
              <a:t> στο Ανατολικό Λονδίνο (περιοχή παλιών σιδηροδρομικών γραμμών)</a:t>
            </a:r>
          </a:p>
        </p:txBody>
      </p:sp>
    </p:spTree>
    <p:extLst>
      <p:ext uri="{BB962C8B-B14F-4D97-AF65-F5344CB8AC3E}">
        <p14:creationId xmlns:p14="http://schemas.microsoft.com/office/powerpoint/2010/main" val="361378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9" descr="0576_FP346511_medium">
            <a:extLst>
              <a:ext uri="{FF2B5EF4-FFF2-40B4-BE49-F238E27FC236}">
                <a16:creationId xmlns:a16="http://schemas.microsoft.com/office/drawing/2014/main" xmlns="" id="{AC9400F0-8E28-42D8-BB35-40B1E7953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476" y="402282"/>
            <a:ext cx="4937824" cy="330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a:extLst>
              <a:ext uri="{FF2B5EF4-FFF2-40B4-BE49-F238E27FC236}">
                <a16:creationId xmlns:a16="http://schemas.microsoft.com/office/drawing/2014/main" xmlns="" id="{00391465-7E4F-4639-9CCB-1A609FB5138B}"/>
              </a:ext>
            </a:extLst>
          </p:cNvPr>
          <p:cNvSpPr>
            <a:spLocks noGrp="1"/>
          </p:cNvSpPr>
          <p:nvPr>
            <p:ph type="title"/>
          </p:nvPr>
        </p:nvSpPr>
        <p:spPr>
          <a:xfrm>
            <a:off x="739283" y="499224"/>
            <a:ext cx="6648450" cy="861219"/>
          </a:xfrm>
        </p:spPr>
        <p:txBody>
          <a:bodyPr>
            <a:noAutofit/>
          </a:bodyPr>
          <a:lstStyle/>
          <a:p>
            <a:r>
              <a:rPr lang="el-GR" sz="2400" b="1" dirty="0"/>
              <a:t>Αστικές Αναπλάσεις – Διεθνής εμπειρία και τάσεις </a:t>
            </a:r>
          </a:p>
        </p:txBody>
      </p:sp>
      <p:sp>
        <p:nvSpPr>
          <p:cNvPr id="3" name="Θέση περιεχομένου 2">
            <a:extLst>
              <a:ext uri="{FF2B5EF4-FFF2-40B4-BE49-F238E27FC236}">
                <a16:creationId xmlns:a16="http://schemas.microsoft.com/office/drawing/2014/main" xmlns="" id="{F417E56E-0177-4815-A522-FAD65C20E4E6}"/>
              </a:ext>
            </a:extLst>
          </p:cNvPr>
          <p:cNvSpPr>
            <a:spLocks noGrp="1"/>
          </p:cNvSpPr>
          <p:nvPr>
            <p:ph idx="1"/>
          </p:nvPr>
        </p:nvSpPr>
        <p:spPr>
          <a:xfrm>
            <a:off x="690154" y="1181191"/>
            <a:ext cx="5405846" cy="2524815"/>
          </a:xfrm>
        </p:spPr>
        <p:txBody>
          <a:bodyPr>
            <a:normAutofit lnSpcReduction="10000"/>
          </a:bodyPr>
          <a:lstStyle/>
          <a:p>
            <a:pPr marL="0" indent="0">
              <a:buNone/>
            </a:pPr>
            <a:r>
              <a:rPr lang="el-GR" sz="1600" dirty="0"/>
              <a:t>Η έλλειψη ουσιαστικών παρεμβάσεων αστικής αναγέννησης στην Ελλάδα και η υποκατάστασή τους από συμβατικές αναπλάσεις παρωχημένου χαρακτήρα εστιασμένων κατά βάση στις πεζοδρομήσεις έχει εξαιρετικά αρνητικές συνέπειες για τον ελληνικό οικιστικό χώρο</a:t>
            </a:r>
            <a:r>
              <a:rPr lang="en-US" sz="1600" dirty="0"/>
              <a:t>.</a:t>
            </a:r>
            <a:r>
              <a:rPr lang="el-GR" sz="1600" dirty="0"/>
              <a:t> Στις μεγαλύτερες πόλεις δεν έχει επιτρέψει την αντιμετώπιση των αυξανόμενων σύνθετων (όχι μόνο πολεοδομικών) προβλημάτων τους, αλλά και την αναπτυξιακή δυναμική. Η κρίση κατά τα τελευταία χρόνια έχει κάνει ακόμα πιο κρίσιμο το έλλειμμα, δεδομένου στα δύο αυτά μέτωπα (ποιότητα οικιστικού χώρου και περιβάλλοντος, ανταγωνιστικότητα και ανάπτυξη) έχει παρατηρηθεί μεγάλη επιδείνωση.</a:t>
            </a:r>
          </a:p>
          <a:p>
            <a:pPr marL="0" indent="0">
              <a:buNone/>
            </a:pPr>
            <a:endParaRPr lang="el-GR" sz="1400" dirty="0"/>
          </a:p>
        </p:txBody>
      </p:sp>
      <p:pic>
        <p:nvPicPr>
          <p:cNvPr id="9" name="Picture 16" descr="image_hpf">
            <a:extLst>
              <a:ext uri="{FF2B5EF4-FFF2-40B4-BE49-F238E27FC236}">
                <a16:creationId xmlns:a16="http://schemas.microsoft.com/office/drawing/2014/main" xmlns="" id="{8EC7C715-E944-4952-8C0F-FC5C110CE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7476" y="4127124"/>
            <a:ext cx="4937824" cy="250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2" descr="1748_FP432745_indesign">
            <a:extLst>
              <a:ext uri="{FF2B5EF4-FFF2-40B4-BE49-F238E27FC236}">
                <a16:creationId xmlns:a16="http://schemas.microsoft.com/office/drawing/2014/main" xmlns="" id="{1F38BB28-A442-469E-8813-599F3D5F33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165" y="4259662"/>
            <a:ext cx="4937824" cy="236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Ορθογώνιο 12">
            <a:extLst>
              <a:ext uri="{FF2B5EF4-FFF2-40B4-BE49-F238E27FC236}">
                <a16:creationId xmlns:a16="http://schemas.microsoft.com/office/drawing/2014/main" xmlns="" id="{A429463E-7EB9-4373-A552-E892332CFE6C}"/>
              </a:ext>
            </a:extLst>
          </p:cNvPr>
          <p:cNvSpPr/>
          <p:nvPr/>
        </p:nvSpPr>
        <p:spPr>
          <a:xfrm>
            <a:off x="8282241" y="6282982"/>
            <a:ext cx="3555397" cy="276999"/>
          </a:xfrm>
          <a:prstGeom prst="rect">
            <a:avLst/>
          </a:prstGeom>
          <a:solidFill>
            <a:schemeClr val="bg1">
              <a:lumMod val="75000"/>
              <a:alpha val="63000"/>
            </a:schemeClr>
          </a:solidFill>
        </p:spPr>
        <p:txBody>
          <a:bodyPr wrap="none">
            <a:spAutoFit/>
          </a:bodyPr>
          <a:lstStyle/>
          <a:p>
            <a:r>
              <a:rPr lang="el-GR" sz="1200" dirty="0"/>
              <a:t>Τμήμα ανάπλασης περιοχής </a:t>
            </a:r>
            <a:r>
              <a:rPr lang="en-US" sz="1200" dirty="0"/>
              <a:t>King</a:t>
            </a:r>
            <a:r>
              <a:rPr lang="el-GR" sz="1200" dirty="0"/>
              <a:t>’</a:t>
            </a:r>
            <a:r>
              <a:rPr lang="en-US" sz="1200" dirty="0"/>
              <a:t>s Cross</a:t>
            </a:r>
            <a:r>
              <a:rPr lang="el-GR" sz="1200" dirty="0"/>
              <a:t> στο Λονδίνο </a:t>
            </a:r>
          </a:p>
        </p:txBody>
      </p:sp>
      <p:sp>
        <p:nvSpPr>
          <p:cNvPr id="14" name="Ορθογώνιο 13">
            <a:extLst>
              <a:ext uri="{FF2B5EF4-FFF2-40B4-BE49-F238E27FC236}">
                <a16:creationId xmlns:a16="http://schemas.microsoft.com/office/drawing/2014/main" xmlns="" id="{8BAEF7D6-5F3E-4610-B1BC-C2AD1AD22039}"/>
              </a:ext>
            </a:extLst>
          </p:cNvPr>
          <p:cNvSpPr/>
          <p:nvPr/>
        </p:nvSpPr>
        <p:spPr>
          <a:xfrm>
            <a:off x="1418466" y="6282982"/>
            <a:ext cx="4443524" cy="276999"/>
          </a:xfrm>
          <a:prstGeom prst="rect">
            <a:avLst/>
          </a:prstGeom>
          <a:solidFill>
            <a:schemeClr val="bg1">
              <a:lumMod val="75000"/>
              <a:alpha val="63000"/>
            </a:schemeClr>
          </a:solidFill>
        </p:spPr>
        <p:txBody>
          <a:bodyPr wrap="none">
            <a:spAutoFit/>
          </a:bodyPr>
          <a:lstStyle/>
          <a:p>
            <a:r>
              <a:rPr lang="el-GR" sz="1200" dirty="0"/>
              <a:t>Τμήμα ανάπλασης στην περιοχή </a:t>
            </a:r>
            <a:r>
              <a:rPr lang="el-GR" sz="1200" dirty="0" err="1"/>
              <a:t>Bab</a:t>
            </a:r>
            <a:r>
              <a:rPr lang="el-GR" sz="1200" dirty="0"/>
              <a:t> </a:t>
            </a:r>
            <a:r>
              <a:rPr lang="el-GR" sz="1200" dirty="0" err="1"/>
              <a:t>Al</a:t>
            </a:r>
            <a:r>
              <a:rPr lang="el-GR" sz="1200" dirty="0"/>
              <a:t> </a:t>
            </a:r>
            <a:r>
              <a:rPr lang="el-GR" sz="1200" dirty="0" err="1"/>
              <a:t>Bahr</a:t>
            </a:r>
            <a:r>
              <a:rPr lang="el-GR" sz="1200" dirty="0"/>
              <a:t> στο </a:t>
            </a:r>
            <a:r>
              <a:rPr lang="el-GR" sz="1200" dirty="0" err="1"/>
              <a:t>Rabat</a:t>
            </a:r>
            <a:r>
              <a:rPr lang="el-GR" sz="1200" dirty="0"/>
              <a:t> του Μαρόκο</a:t>
            </a:r>
          </a:p>
        </p:txBody>
      </p:sp>
      <p:sp>
        <p:nvSpPr>
          <p:cNvPr id="17" name="Ορθογώνιο 16">
            <a:extLst>
              <a:ext uri="{FF2B5EF4-FFF2-40B4-BE49-F238E27FC236}">
                <a16:creationId xmlns:a16="http://schemas.microsoft.com/office/drawing/2014/main" xmlns="" id="{BE142F91-9FD6-44D4-A6AC-1AC6ABF3E35C}"/>
              </a:ext>
            </a:extLst>
          </p:cNvPr>
          <p:cNvSpPr/>
          <p:nvPr/>
        </p:nvSpPr>
        <p:spPr>
          <a:xfrm>
            <a:off x="8303893" y="3380112"/>
            <a:ext cx="3496918" cy="277255"/>
          </a:xfrm>
          <a:prstGeom prst="rect">
            <a:avLst/>
          </a:prstGeom>
          <a:solidFill>
            <a:schemeClr val="bg1">
              <a:lumMod val="75000"/>
              <a:alpha val="63000"/>
            </a:schemeClr>
          </a:solidFill>
        </p:spPr>
        <p:txBody>
          <a:bodyPr wrap="none">
            <a:spAutoFit/>
          </a:bodyPr>
          <a:lstStyle/>
          <a:p>
            <a:pPr algn="ctr" hangingPunct="0">
              <a:lnSpc>
                <a:spcPts val="1500"/>
              </a:lnSpc>
              <a:spcAft>
                <a:spcPts val="0"/>
              </a:spcAft>
            </a:pPr>
            <a:r>
              <a:rPr lang="el-GR" sz="1200" dirty="0">
                <a:latin typeface="Calibri" panose="020F0502020204030204" pitchFamily="34" charset="0"/>
                <a:ea typeface="Times New Roman" panose="02020603050405020304" pitchFamily="18" charset="0"/>
                <a:cs typeface="Arial" panose="020B0604020202020204" pitchFamily="34" charset="0"/>
              </a:rPr>
              <a:t>Ανάπλαση στην περιοχή </a:t>
            </a:r>
            <a:r>
              <a:rPr lang="el-GR" sz="1200" dirty="0" err="1">
                <a:latin typeface="Calibri" panose="020F0502020204030204" pitchFamily="34" charset="0"/>
                <a:ea typeface="Times New Roman" panose="02020603050405020304" pitchFamily="18" charset="0"/>
                <a:cs typeface="Arial" panose="020B0604020202020204" pitchFamily="34" charset="0"/>
              </a:rPr>
              <a:t>Inner</a:t>
            </a:r>
            <a:r>
              <a:rPr lang="el-GR" sz="1200" dirty="0">
                <a:latin typeface="Calibri" panose="020F0502020204030204" pitchFamily="34" charset="0"/>
                <a:ea typeface="Times New Roman" panose="02020603050405020304" pitchFamily="18" charset="0"/>
                <a:cs typeface="Arial" panose="020B0604020202020204" pitchFamily="34" charset="0"/>
              </a:rPr>
              <a:t> </a:t>
            </a:r>
            <a:r>
              <a:rPr lang="el-GR" sz="1200" dirty="0" err="1">
                <a:latin typeface="Calibri" panose="020F0502020204030204" pitchFamily="34" charset="0"/>
                <a:ea typeface="Times New Roman" panose="02020603050405020304" pitchFamily="18" charset="0"/>
                <a:cs typeface="Arial" panose="020B0604020202020204" pitchFamily="34" charset="0"/>
              </a:rPr>
              <a:t>Harbour</a:t>
            </a:r>
            <a:r>
              <a:rPr lang="el-GR" sz="1200" dirty="0">
                <a:latin typeface="Calibri" panose="020F0502020204030204" pitchFamily="34" charset="0"/>
                <a:ea typeface="Times New Roman" panose="02020603050405020304" pitchFamily="18" charset="0"/>
                <a:cs typeface="Arial" panose="020B0604020202020204" pitchFamily="34" charset="0"/>
              </a:rPr>
              <a:t> στη Γερμανία</a:t>
            </a:r>
            <a:endParaRPr lang="el-GR" sz="1200" b="1" dirty="0">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99313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descr="Εικόνα που περιέχει υπαίθριος, ουρανός, κτίριο, χλόη&#10;&#10;Περιγραφή που δημιουργήθηκε αυτόματα">
            <a:extLst>
              <a:ext uri="{FF2B5EF4-FFF2-40B4-BE49-F238E27FC236}">
                <a16:creationId xmlns:a16="http://schemas.microsoft.com/office/drawing/2014/main" xmlns="" id="{F3274174-272E-461E-B6C6-725EC90B750C}"/>
              </a:ext>
            </a:extLst>
          </p:cNvPr>
          <p:cNvPicPr>
            <a:picLocks noChangeAspect="1"/>
          </p:cNvPicPr>
          <p:nvPr/>
        </p:nvPicPr>
        <p:blipFill rotWithShape="1">
          <a:blip r:embed="rId3">
            <a:extLst>
              <a:ext uri="{28A0092B-C50C-407E-A947-70E740481C1C}">
                <a14:useLocalDpi xmlns:a14="http://schemas.microsoft.com/office/drawing/2010/main" val="0"/>
              </a:ext>
            </a:extLst>
          </a:blip>
          <a:srcRect t="14757" b="30145"/>
          <a:stretch/>
        </p:blipFill>
        <p:spPr>
          <a:xfrm>
            <a:off x="0" y="3801571"/>
            <a:ext cx="7387733" cy="3056430"/>
          </a:xfrm>
          <a:prstGeom prst="rect">
            <a:avLst/>
          </a:prstGeom>
        </p:spPr>
      </p:pic>
      <p:sp>
        <p:nvSpPr>
          <p:cNvPr id="2" name="Τίτλος 1">
            <a:extLst>
              <a:ext uri="{FF2B5EF4-FFF2-40B4-BE49-F238E27FC236}">
                <a16:creationId xmlns:a16="http://schemas.microsoft.com/office/drawing/2014/main" xmlns="" id="{00391465-7E4F-4639-9CCB-1A609FB5138B}"/>
              </a:ext>
            </a:extLst>
          </p:cNvPr>
          <p:cNvSpPr>
            <a:spLocks noGrp="1"/>
          </p:cNvSpPr>
          <p:nvPr>
            <p:ph type="title"/>
          </p:nvPr>
        </p:nvSpPr>
        <p:spPr>
          <a:xfrm>
            <a:off x="739283" y="499224"/>
            <a:ext cx="6648450" cy="861219"/>
          </a:xfrm>
        </p:spPr>
        <p:txBody>
          <a:bodyPr>
            <a:noAutofit/>
          </a:bodyPr>
          <a:lstStyle/>
          <a:p>
            <a:r>
              <a:rPr lang="el-GR" sz="2400" b="1" dirty="0"/>
              <a:t>Αστικές Αναπλάσεις – Διεθνής εμπειρία και τάσεις </a:t>
            </a:r>
          </a:p>
        </p:txBody>
      </p:sp>
      <p:sp>
        <p:nvSpPr>
          <p:cNvPr id="3" name="Θέση περιεχομένου 2">
            <a:extLst>
              <a:ext uri="{FF2B5EF4-FFF2-40B4-BE49-F238E27FC236}">
                <a16:creationId xmlns:a16="http://schemas.microsoft.com/office/drawing/2014/main" xmlns="" id="{F417E56E-0177-4815-A522-FAD65C20E4E6}"/>
              </a:ext>
            </a:extLst>
          </p:cNvPr>
          <p:cNvSpPr>
            <a:spLocks noGrp="1"/>
          </p:cNvSpPr>
          <p:nvPr>
            <p:ph idx="1"/>
          </p:nvPr>
        </p:nvSpPr>
        <p:spPr>
          <a:xfrm>
            <a:off x="690154" y="1181191"/>
            <a:ext cx="5810250" cy="3303724"/>
          </a:xfrm>
        </p:spPr>
        <p:txBody>
          <a:bodyPr>
            <a:normAutofit/>
          </a:bodyPr>
          <a:lstStyle/>
          <a:p>
            <a:pPr marL="0" indent="0">
              <a:buNone/>
            </a:pPr>
            <a:r>
              <a:rPr lang="el-GR" sz="1600" dirty="0"/>
              <a:t>Οι σύγχρονες πόλεις αναπτύσσονται βάσει πολλαπλών (συχνά ετερογενών) δυνάμεων. Το ζητούμενο είναι ο εντοπισμός και </a:t>
            </a:r>
            <a:r>
              <a:rPr lang="el-GR" sz="1600" b="1" dirty="0"/>
              <a:t>η συμμετοχή στον σχεδιασμό όλων των παραγόντων που επηρεάζουν την ανάπτυξη της πόλης</a:t>
            </a:r>
            <a:r>
              <a:rPr lang="el-GR" sz="1600" dirty="0"/>
              <a:t> σε μια κατεύθυνση λείανσης των διαφορών τους στοχεύοντας στη βελτίωση της ποιότητας ζωής της πόλης, συνδυάζοντας τα δικαιώματα των κατοίκων με τις προσδοκίες των επισκεπτών αλλά και με τις ανάγκες του παραγωγικού τομέα.</a:t>
            </a:r>
          </a:p>
          <a:p>
            <a:pPr marL="0" indent="0">
              <a:buNone/>
            </a:pPr>
            <a:r>
              <a:rPr lang="el-GR" sz="1600" dirty="0"/>
              <a:t>Αυτό απαιτεί συχνά νέα εργαλεία για τη δημόσια δράση και την ενεργό συμμετοχή των πολιτών και των τοπικών κοινοτήτων στον σχεδιασμό. </a:t>
            </a:r>
            <a:endParaRPr lang="en-US" sz="1600" dirty="0"/>
          </a:p>
        </p:txBody>
      </p:sp>
      <p:pic>
        <p:nvPicPr>
          <p:cNvPr id="4" name="Εικόνα 3" descr="Εικόνα που περιέχει ουρανός, υπαίθριος, νερό&#10;&#10;Περιγραφή που δημιουργήθηκε αυτόματα">
            <a:extLst>
              <a:ext uri="{FF2B5EF4-FFF2-40B4-BE49-F238E27FC236}">
                <a16:creationId xmlns:a16="http://schemas.microsoft.com/office/drawing/2014/main" xmlns="" id="{1265C331-C7F9-4E78-B410-D4944D547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733" y="0"/>
            <a:ext cx="4804267" cy="6858000"/>
          </a:xfrm>
          <a:prstGeom prst="rect">
            <a:avLst/>
          </a:prstGeom>
        </p:spPr>
      </p:pic>
      <p:sp>
        <p:nvSpPr>
          <p:cNvPr id="8" name="Θέση περιεχομένου 2">
            <a:extLst>
              <a:ext uri="{FF2B5EF4-FFF2-40B4-BE49-F238E27FC236}">
                <a16:creationId xmlns:a16="http://schemas.microsoft.com/office/drawing/2014/main" xmlns="" id="{D43B41EA-5EC1-4392-9BC3-A3F99F275550}"/>
              </a:ext>
            </a:extLst>
          </p:cNvPr>
          <p:cNvSpPr txBox="1">
            <a:spLocks/>
          </p:cNvSpPr>
          <p:nvPr/>
        </p:nvSpPr>
        <p:spPr>
          <a:xfrm>
            <a:off x="8688304" y="6521450"/>
            <a:ext cx="4162425" cy="336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1400" dirty="0"/>
              <a:t>Ανάπλαση Παραλιακού Μετώπου, Στοκχόλμη</a:t>
            </a:r>
            <a:endParaRPr lang="en-US" sz="1400" dirty="0"/>
          </a:p>
        </p:txBody>
      </p:sp>
    </p:spTree>
    <p:extLst>
      <p:ext uri="{BB962C8B-B14F-4D97-AF65-F5344CB8AC3E}">
        <p14:creationId xmlns:p14="http://schemas.microsoft.com/office/powerpoint/2010/main" val="292202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xmlns="" id="{2DC69062-1B77-4EFF-AD93-738A7BB9A5E5}"/>
              </a:ext>
            </a:extLst>
          </p:cNvPr>
          <p:cNvSpPr>
            <a:spLocks noGrp="1"/>
          </p:cNvSpPr>
          <p:nvPr>
            <p:ph idx="1"/>
          </p:nvPr>
        </p:nvSpPr>
        <p:spPr>
          <a:xfrm>
            <a:off x="850719" y="1257300"/>
            <a:ext cx="6040686" cy="5240771"/>
          </a:xfrm>
        </p:spPr>
        <p:txBody>
          <a:bodyPr>
            <a:normAutofit fontScale="92500" lnSpcReduction="20000"/>
          </a:bodyPr>
          <a:lstStyle/>
          <a:p>
            <a:pPr marL="0" indent="0">
              <a:buNone/>
            </a:pPr>
            <a:r>
              <a:rPr lang="el-GR" sz="1700" b="1" dirty="0"/>
              <a:t>Σύγχρονες τάσεις του αστικού σχεδιασμού:</a:t>
            </a:r>
          </a:p>
          <a:p>
            <a:r>
              <a:rPr lang="el-GR" sz="1700" dirty="0"/>
              <a:t>Αναζωογόνηση του κέντρου της πόλης</a:t>
            </a:r>
          </a:p>
          <a:p>
            <a:r>
              <a:rPr lang="el-GR" sz="1700" dirty="0"/>
              <a:t>Βελτίωση της προσβασιμότητας και των συστημάτων μεταφοράς</a:t>
            </a:r>
          </a:p>
          <a:p>
            <a:r>
              <a:rPr lang="el-GR" sz="1700" dirty="0"/>
              <a:t>Δημιουργία ποιοτικών ελεύθερων δημόσιων χώρων</a:t>
            </a:r>
          </a:p>
          <a:p>
            <a:r>
              <a:rPr lang="el-GR" sz="1700" dirty="0"/>
              <a:t>Αναβάθμιση ποιότητας κατοικίας</a:t>
            </a:r>
          </a:p>
          <a:p>
            <a:r>
              <a:rPr lang="el-GR" sz="1700" dirty="0"/>
              <a:t>Αποφυγή της αστικής εξάπλωσης </a:t>
            </a:r>
            <a:r>
              <a:rPr lang="en-US" sz="1700" dirty="0"/>
              <a:t>/</a:t>
            </a:r>
            <a:r>
              <a:rPr lang="el-GR" sz="1700" dirty="0"/>
              <a:t> ενίσχυση των τοπικών κέντρων</a:t>
            </a:r>
            <a:endParaRPr lang="el-GR" sz="1700" b="1" dirty="0"/>
          </a:p>
          <a:p>
            <a:pPr marL="0" indent="0">
              <a:buNone/>
            </a:pPr>
            <a:endParaRPr lang="el-GR" sz="1700" b="1" dirty="0"/>
          </a:p>
          <a:p>
            <a:pPr marL="0" indent="0">
              <a:buNone/>
            </a:pPr>
            <a:r>
              <a:rPr lang="el-GR" sz="1700" b="1" dirty="0"/>
              <a:t>3 βασικές κατευθύνσεις που προκύπτουν:</a:t>
            </a:r>
          </a:p>
          <a:p>
            <a:r>
              <a:rPr lang="el-GR" sz="1700" dirty="0"/>
              <a:t>Στήριξη των ευπαθών κοινωνικών και ηλικιακών ομάδων</a:t>
            </a:r>
          </a:p>
          <a:p>
            <a:r>
              <a:rPr lang="el-GR" sz="1700" dirty="0"/>
              <a:t>Αναβάθμιση του δημόσιου χώρου, αξιοποίηση και </a:t>
            </a:r>
            <a:r>
              <a:rPr lang="el-GR" sz="1700" dirty="0" err="1"/>
              <a:t>επανάχρηση</a:t>
            </a:r>
            <a:r>
              <a:rPr lang="el-GR" sz="1700" dirty="0"/>
              <a:t> του υπάρχοντος κτιριακού πλούτου και πεζοδρομήσεις </a:t>
            </a:r>
          </a:p>
          <a:p>
            <a:r>
              <a:rPr lang="el-GR" sz="1700" dirty="0"/>
              <a:t>Εκσυγχρονισμός εγκαταστάσεων παραγωγικών τομέων</a:t>
            </a:r>
            <a:endParaRPr lang="en-US" sz="1700" dirty="0"/>
          </a:p>
          <a:p>
            <a:pPr marL="0" indent="0">
              <a:buNone/>
            </a:pPr>
            <a:endParaRPr lang="el-GR" sz="1700" b="1" dirty="0"/>
          </a:p>
          <a:p>
            <a:pPr marL="0" indent="0">
              <a:buNone/>
            </a:pPr>
            <a:r>
              <a:rPr lang="el-GR" sz="1700" b="1" dirty="0"/>
              <a:t>Συνήθη προβλήματα κατά τη διαδικασία των αστικών αναπλάσεων </a:t>
            </a:r>
            <a:endParaRPr lang="en-US" sz="1700" dirty="0"/>
          </a:p>
          <a:p>
            <a:r>
              <a:rPr lang="el-GR" sz="1700" dirty="0"/>
              <a:t>Δυσκολίες στην απόκτηση της αναγκαίας γης που χρειάζονται για την ανασυγκρότηση λόγω του σύνθετου ιδιοκτησιακού καθεστώτος</a:t>
            </a:r>
          </a:p>
          <a:p>
            <a:r>
              <a:rPr lang="el-GR" sz="1700" dirty="0"/>
              <a:t>Οι αντιρρήσεις των κατοίκων  </a:t>
            </a:r>
          </a:p>
          <a:p>
            <a:r>
              <a:rPr lang="el-GR" sz="1700" dirty="0"/>
              <a:t>Υψηλό κόστος σε χρόνο και χρήμα για την πραγματοποίηση της  ανάπλασης  </a:t>
            </a:r>
          </a:p>
          <a:p>
            <a:endParaRPr lang="el-GR" sz="1400" dirty="0"/>
          </a:p>
        </p:txBody>
      </p:sp>
      <p:pic>
        <p:nvPicPr>
          <p:cNvPr id="6" name="Εικόνα 5" descr="Εικόνα που περιέχει κτίριο, ουρανός, οικία, υπαίθριος&#10;&#10;Περιγραφή που δημιουργήθηκε αυτόματα">
            <a:extLst>
              <a:ext uri="{FF2B5EF4-FFF2-40B4-BE49-F238E27FC236}">
                <a16:creationId xmlns:a16="http://schemas.microsoft.com/office/drawing/2014/main" xmlns="" id="{938FA755-2C99-496C-827B-3673B9439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766" y="-34245"/>
            <a:ext cx="5133234" cy="3429000"/>
          </a:xfrm>
          <a:prstGeom prst="rect">
            <a:avLst/>
          </a:prstGeom>
        </p:spPr>
      </p:pic>
      <p:sp>
        <p:nvSpPr>
          <p:cNvPr id="8" name="Ορθογώνιο 7">
            <a:extLst>
              <a:ext uri="{FF2B5EF4-FFF2-40B4-BE49-F238E27FC236}">
                <a16:creationId xmlns:a16="http://schemas.microsoft.com/office/drawing/2014/main" xmlns="" id="{D82A3C64-BC3F-482F-ADD2-D94C0285C616}"/>
              </a:ext>
            </a:extLst>
          </p:cNvPr>
          <p:cNvSpPr/>
          <p:nvPr/>
        </p:nvSpPr>
        <p:spPr>
          <a:xfrm>
            <a:off x="8436459" y="2760845"/>
            <a:ext cx="3679341" cy="461665"/>
          </a:xfrm>
          <a:prstGeom prst="rect">
            <a:avLst/>
          </a:prstGeom>
          <a:solidFill>
            <a:schemeClr val="bg1">
              <a:lumMod val="75000"/>
              <a:alpha val="63000"/>
            </a:schemeClr>
          </a:solidFill>
        </p:spPr>
        <p:txBody>
          <a:bodyPr wrap="none">
            <a:spAutoFit/>
          </a:bodyPr>
          <a:lstStyle/>
          <a:p>
            <a:r>
              <a:rPr lang="el-GR" sz="1200" dirty="0" err="1"/>
              <a:t>Επανάχρηση</a:t>
            </a:r>
            <a:r>
              <a:rPr lang="el-GR" sz="1200" dirty="0"/>
              <a:t> παλαιού εργοστασίου κεραμοποιίας και </a:t>
            </a:r>
          </a:p>
          <a:p>
            <a:r>
              <a:rPr lang="el-GR" sz="1200" dirty="0"/>
              <a:t>ανάπλαση της ευρύτερης περιοχής, </a:t>
            </a:r>
            <a:r>
              <a:rPr lang="en-US" sz="1200" dirty="0" err="1"/>
              <a:t>Coibra</a:t>
            </a:r>
            <a:r>
              <a:rPr lang="en-US" sz="1200" dirty="0"/>
              <a:t>, </a:t>
            </a:r>
            <a:r>
              <a:rPr lang="el-GR" sz="1200" dirty="0"/>
              <a:t>Πορτογαλία</a:t>
            </a:r>
          </a:p>
        </p:txBody>
      </p:sp>
      <p:pic>
        <p:nvPicPr>
          <p:cNvPr id="10" name="Εικόνα 9" descr="Εικόνα που περιέχει δέντρο, υπαίθριος, φράχτης, χλόη&#10;&#10;Περιγραφή που δημιουργήθηκε αυτόματα">
            <a:extLst>
              <a:ext uri="{FF2B5EF4-FFF2-40B4-BE49-F238E27FC236}">
                <a16:creationId xmlns:a16="http://schemas.microsoft.com/office/drawing/2014/main" xmlns="" id="{34C6AA7D-2FC5-4F36-AF1D-D32465170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618" y="3463246"/>
            <a:ext cx="5138382" cy="3429000"/>
          </a:xfrm>
          <a:prstGeom prst="rect">
            <a:avLst/>
          </a:prstGeom>
        </p:spPr>
      </p:pic>
      <p:sp>
        <p:nvSpPr>
          <p:cNvPr id="13" name="Ορθογώνιο 12">
            <a:extLst>
              <a:ext uri="{FF2B5EF4-FFF2-40B4-BE49-F238E27FC236}">
                <a16:creationId xmlns:a16="http://schemas.microsoft.com/office/drawing/2014/main" xmlns="" id="{86175534-B297-4B4B-A704-53B8D1DE3B55}"/>
              </a:ext>
            </a:extLst>
          </p:cNvPr>
          <p:cNvSpPr/>
          <p:nvPr/>
        </p:nvSpPr>
        <p:spPr>
          <a:xfrm>
            <a:off x="9132327" y="6498072"/>
            <a:ext cx="2897460" cy="276999"/>
          </a:xfrm>
          <a:prstGeom prst="rect">
            <a:avLst/>
          </a:prstGeom>
          <a:solidFill>
            <a:schemeClr val="bg1">
              <a:lumMod val="75000"/>
              <a:alpha val="72000"/>
            </a:schemeClr>
          </a:solidFill>
        </p:spPr>
        <p:txBody>
          <a:bodyPr wrap="none">
            <a:spAutoFit/>
          </a:bodyPr>
          <a:lstStyle/>
          <a:p>
            <a:r>
              <a:rPr lang="en-US" sz="1200" dirty="0"/>
              <a:t>A</a:t>
            </a:r>
            <a:r>
              <a:rPr lang="el-GR" sz="1200" dirty="0" err="1"/>
              <a:t>νάπλαση</a:t>
            </a:r>
            <a:r>
              <a:rPr lang="en-US" sz="1200" dirty="0"/>
              <a:t> </a:t>
            </a:r>
            <a:r>
              <a:rPr lang="el-GR" sz="1200" dirty="0"/>
              <a:t>δημόσιου χώρου στη Στοκχόλμη</a:t>
            </a:r>
          </a:p>
        </p:txBody>
      </p:sp>
      <p:sp>
        <p:nvSpPr>
          <p:cNvPr id="14" name="Τίτλος 1">
            <a:extLst>
              <a:ext uri="{FF2B5EF4-FFF2-40B4-BE49-F238E27FC236}">
                <a16:creationId xmlns:a16="http://schemas.microsoft.com/office/drawing/2014/main" xmlns="" id="{100D35E5-8CFC-46AA-8FE0-2FC0F7620A0F}"/>
              </a:ext>
            </a:extLst>
          </p:cNvPr>
          <p:cNvSpPr>
            <a:spLocks noGrp="1"/>
          </p:cNvSpPr>
          <p:nvPr>
            <p:ph type="title"/>
          </p:nvPr>
        </p:nvSpPr>
        <p:spPr>
          <a:xfrm>
            <a:off x="739283" y="499224"/>
            <a:ext cx="6648450" cy="861219"/>
          </a:xfrm>
        </p:spPr>
        <p:txBody>
          <a:bodyPr>
            <a:noAutofit/>
          </a:bodyPr>
          <a:lstStyle/>
          <a:p>
            <a:r>
              <a:rPr lang="el-GR" sz="2400" b="1" dirty="0"/>
              <a:t>Αστικές Αναπλάσεις – Διεθνής εμπειρία και τάσεις </a:t>
            </a:r>
          </a:p>
        </p:txBody>
      </p:sp>
    </p:spTree>
    <p:extLst>
      <p:ext uri="{BB962C8B-B14F-4D97-AF65-F5344CB8AC3E}">
        <p14:creationId xmlns:p14="http://schemas.microsoft.com/office/powerpoint/2010/main" val="1718050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φύση&#10;&#10;Περιγραφή που δημιουργήθηκε αυτόματα">
            <a:extLst>
              <a:ext uri="{FF2B5EF4-FFF2-40B4-BE49-F238E27FC236}">
                <a16:creationId xmlns:a16="http://schemas.microsoft.com/office/drawing/2014/main" xmlns="" id="{573C969D-5D26-4AEE-AE6A-8612F68F06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Εικόνα 5">
            <a:extLst>
              <a:ext uri="{FF2B5EF4-FFF2-40B4-BE49-F238E27FC236}">
                <a16:creationId xmlns:a16="http://schemas.microsoft.com/office/drawing/2014/main" xmlns="" id="{4925590C-3D6D-4F1A-8C13-8A32CC914DF9}"/>
              </a:ext>
            </a:extLst>
          </p:cNvPr>
          <p:cNvPicPr>
            <a:picLocks noChangeAspect="1"/>
          </p:cNvPicPr>
          <p:nvPr/>
        </p:nvPicPr>
        <p:blipFill rotWithShape="1">
          <a:blip r:embed="rId4"/>
          <a:srcRect l="20912" t="12712" r="29899" b="7616"/>
          <a:stretch/>
        </p:blipFill>
        <p:spPr>
          <a:xfrm>
            <a:off x="6980815" y="1739347"/>
            <a:ext cx="5211185" cy="4552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 name="Γραμμή σύνδεσης: Γωνιώδης 7">
            <a:extLst>
              <a:ext uri="{FF2B5EF4-FFF2-40B4-BE49-F238E27FC236}">
                <a16:creationId xmlns:a16="http://schemas.microsoft.com/office/drawing/2014/main" xmlns="" id="{5726F92C-0B3D-4ACC-B95E-9031D35A64AD}"/>
              </a:ext>
            </a:extLst>
          </p:cNvPr>
          <p:cNvCxnSpPr>
            <a:cxnSpLocks/>
          </p:cNvCxnSpPr>
          <p:nvPr/>
        </p:nvCxnSpPr>
        <p:spPr>
          <a:xfrm rot="10800000">
            <a:off x="2551611" y="3100251"/>
            <a:ext cx="4366024" cy="954914"/>
          </a:xfrm>
          <a:prstGeom prst="bentConnector3">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Τίτλος 1">
            <a:extLst>
              <a:ext uri="{FF2B5EF4-FFF2-40B4-BE49-F238E27FC236}">
                <a16:creationId xmlns:a16="http://schemas.microsoft.com/office/drawing/2014/main" xmlns="" id="{435EF1BC-6B89-4C38-A286-B8F7BAFA3221}"/>
              </a:ext>
            </a:extLst>
          </p:cNvPr>
          <p:cNvSpPr>
            <a:spLocks noGrp="1"/>
          </p:cNvSpPr>
          <p:nvPr>
            <p:ph type="title"/>
          </p:nvPr>
        </p:nvSpPr>
        <p:spPr>
          <a:xfrm>
            <a:off x="739283" y="499224"/>
            <a:ext cx="6648450" cy="861219"/>
          </a:xfrm>
        </p:spPr>
        <p:txBody>
          <a:bodyPr>
            <a:noAutofit/>
          </a:bodyPr>
          <a:lstStyle/>
          <a:p>
            <a:r>
              <a:rPr lang="el-GR" sz="2400" b="1" dirty="0"/>
              <a:t>Η περιοχή των «</a:t>
            </a:r>
            <a:r>
              <a:rPr lang="el-GR" sz="2400" b="1" dirty="0" err="1"/>
              <a:t>Καμινίων</a:t>
            </a:r>
            <a:r>
              <a:rPr lang="el-GR" sz="2400" b="1" dirty="0"/>
              <a:t>» Ηρακλείου</a:t>
            </a:r>
          </a:p>
        </p:txBody>
      </p:sp>
      <p:sp>
        <p:nvSpPr>
          <p:cNvPr id="2" name="Ορθογώνιο 1">
            <a:extLst>
              <a:ext uri="{FF2B5EF4-FFF2-40B4-BE49-F238E27FC236}">
                <a16:creationId xmlns:a16="http://schemas.microsoft.com/office/drawing/2014/main" xmlns="" id="{81D0BF66-3F4B-4307-A072-B2196F6651AA}"/>
              </a:ext>
            </a:extLst>
          </p:cNvPr>
          <p:cNvSpPr/>
          <p:nvPr/>
        </p:nvSpPr>
        <p:spPr>
          <a:xfrm>
            <a:off x="451933" y="4393279"/>
            <a:ext cx="5644067" cy="206210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l-GR" sz="1600" dirty="0">
                <a:solidFill>
                  <a:schemeClr val="tx1"/>
                </a:solidFill>
              </a:rPr>
              <a:t>Η </a:t>
            </a:r>
            <a:r>
              <a:rPr lang="el-GR" sz="1600" b="1" dirty="0">
                <a:solidFill>
                  <a:schemeClr val="tx1"/>
                </a:solidFill>
              </a:rPr>
              <a:t>μελετώμενη περιοχή </a:t>
            </a:r>
            <a:r>
              <a:rPr lang="el-GR" sz="1600" dirty="0">
                <a:solidFill>
                  <a:schemeClr val="tx1"/>
                </a:solidFill>
              </a:rPr>
              <a:t>βρίσκεται χωρικά στο </a:t>
            </a:r>
            <a:r>
              <a:rPr lang="el-GR" sz="1600" b="1" dirty="0">
                <a:solidFill>
                  <a:schemeClr val="tx1"/>
                </a:solidFill>
              </a:rPr>
              <a:t>κεντρικό βόρειο - δυτικό τμήμα </a:t>
            </a:r>
            <a:r>
              <a:rPr lang="el-GR" sz="1600" dirty="0">
                <a:solidFill>
                  <a:schemeClr val="tx1"/>
                </a:solidFill>
              </a:rPr>
              <a:t>της ευρύτερης περιοχής του </a:t>
            </a:r>
            <a:r>
              <a:rPr lang="el-GR" sz="1600" b="1" dirty="0">
                <a:solidFill>
                  <a:schemeClr val="tx1"/>
                </a:solidFill>
              </a:rPr>
              <a:t>Πολεοδομικού Συγκροτήματος Ηρακλείου</a:t>
            </a:r>
            <a:r>
              <a:rPr lang="el-GR" sz="1600" dirty="0">
                <a:solidFill>
                  <a:schemeClr val="tx1"/>
                </a:solidFill>
              </a:rPr>
              <a:t> και περιβάλλεται νότια και ανατολικά από περιοχές του εγκεκριμένου σχεδίου πόλης. Ανέρχεται σε </a:t>
            </a:r>
            <a:r>
              <a:rPr lang="el-GR" sz="1600" b="1" dirty="0">
                <a:solidFill>
                  <a:schemeClr val="tx1"/>
                </a:solidFill>
              </a:rPr>
              <a:t>συνολική έκταση 34,9Ηα</a:t>
            </a:r>
            <a:r>
              <a:rPr lang="el-GR" sz="1600" dirty="0">
                <a:solidFill>
                  <a:schemeClr val="tx1"/>
                </a:solidFill>
              </a:rPr>
              <a:t> και </a:t>
            </a:r>
            <a:r>
              <a:rPr lang="el-GR" sz="1600" dirty="0" err="1">
                <a:solidFill>
                  <a:schemeClr val="tx1"/>
                </a:solidFill>
              </a:rPr>
              <a:t>οριοθετείτα</a:t>
            </a:r>
            <a:r>
              <a:rPr lang="el-GR" sz="1600" dirty="0">
                <a:solidFill>
                  <a:schemeClr val="tx1"/>
                </a:solidFill>
              </a:rPr>
              <a:t> ανατολικά του ποταμού </a:t>
            </a:r>
            <a:r>
              <a:rPr lang="el-GR" sz="1600" dirty="0" err="1">
                <a:solidFill>
                  <a:schemeClr val="tx1"/>
                </a:solidFill>
              </a:rPr>
              <a:t>Γιόφυρου</a:t>
            </a:r>
            <a:r>
              <a:rPr lang="el-GR" sz="1600" dirty="0">
                <a:solidFill>
                  <a:schemeClr val="tx1"/>
                </a:solidFill>
              </a:rPr>
              <a:t>, βόρεια της οδού 62 Μαρτύρων, νότια της παραλιακής λεωφόρου </a:t>
            </a:r>
            <a:r>
              <a:rPr lang="el-GR" sz="1600" dirty="0" err="1">
                <a:solidFill>
                  <a:schemeClr val="tx1"/>
                </a:solidFill>
              </a:rPr>
              <a:t>Σοφ</a:t>
            </a:r>
            <a:r>
              <a:rPr lang="el-GR" sz="1600" dirty="0">
                <a:solidFill>
                  <a:schemeClr val="tx1"/>
                </a:solidFill>
              </a:rPr>
              <a:t>. Βενιζέλου και δυτικά της οδού Κυβέλης.</a:t>
            </a:r>
          </a:p>
        </p:txBody>
      </p:sp>
      <p:sp>
        <p:nvSpPr>
          <p:cNvPr id="10" name="Τίτλος 1">
            <a:extLst>
              <a:ext uri="{FF2B5EF4-FFF2-40B4-BE49-F238E27FC236}">
                <a16:creationId xmlns:a16="http://schemas.microsoft.com/office/drawing/2014/main" xmlns="" id="{AEB18655-9FE8-4A80-B100-3C2FA7A9996C}"/>
              </a:ext>
            </a:extLst>
          </p:cNvPr>
          <p:cNvSpPr txBox="1">
            <a:spLocks/>
          </p:cNvSpPr>
          <p:nvPr/>
        </p:nvSpPr>
        <p:spPr>
          <a:xfrm>
            <a:off x="362585" y="2196192"/>
            <a:ext cx="5154508" cy="12930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1600" dirty="0"/>
          </a:p>
        </p:txBody>
      </p:sp>
    </p:spTree>
    <p:extLst>
      <p:ext uri="{BB962C8B-B14F-4D97-AF65-F5344CB8AC3E}">
        <p14:creationId xmlns:p14="http://schemas.microsoft.com/office/powerpoint/2010/main" val="271050980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1331</TotalTime>
  <Words>2239</Words>
  <Application>Microsoft Office PowerPoint</Application>
  <PresentationFormat>Ευρεία οθόνη</PresentationFormat>
  <Paragraphs>130</Paragraphs>
  <Slides>17</Slides>
  <Notes>17</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17</vt:i4>
      </vt:variant>
    </vt:vector>
  </HeadingPairs>
  <TitlesOfParts>
    <vt:vector size="25" baseType="lpstr">
      <vt:lpstr>Arial</vt:lpstr>
      <vt:lpstr>Calibri</vt:lpstr>
      <vt:lpstr>Calibri Light</vt:lpstr>
      <vt:lpstr>CIDFont+F1</vt:lpstr>
      <vt:lpstr>CIDFont+F2</vt:lpstr>
      <vt:lpstr>inherit</vt:lpstr>
      <vt:lpstr>Times New Roman</vt:lpstr>
      <vt:lpstr>Θέμα του Office</vt:lpstr>
      <vt:lpstr>Παρουσίαση του PowerPoint</vt:lpstr>
      <vt:lpstr>Χαρακτηριστικά της πόλης του Ηρακλείου</vt:lpstr>
      <vt:lpstr>Στρατηγική Βιώσιμης Αστικής Ανάπτυξης (ΣΒΑΑ) Δήμου Ηρακλείου</vt:lpstr>
      <vt:lpstr>Παρουσίαση του PowerPoint</vt:lpstr>
      <vt:lpstr>Αστικές Αναπλάσεις – Διεθνής εμπειρία και τάσεις </vt:lpstr>
      <vt:lpstr>Αστικές Αναπλάσεις – Διεθνής εμπειρία και τάσεις </vt:lpstr>
      <vt:lpstr>Αστικές Αναπλάσεις – Διεθνής εμπειρία και τάσεις </vt:lpstr>
      <vt:lpstr>Αστικές Αναπλάσεις – Διεθνής εμπειρία και τάσεις </vt:lpstr>
      <vt:lpstr>Η περιοχή των «Καμινίων» Ηρακλείου</vt:lpstr>
      <vt:lpstr>Παρουσίαση του PowerPoint</vt:lpstr>
      <vt:lpstr>Παρουσίαση του PowerPoint</vt:lpstr>
      <vt:lpstr>Παρουσίαση του PowerPoint</vt:lpstr>
      <vt:lpstr>Παρουσίαση του PowerPoint</vt:lpstr>
      <vt:lpstr>Δίκτυο κοινοχρήστων- κοινωφελών χώρων/ οδικό δίκτυο/ περιοχές σημειακής προστασίας ή ειδικής πολεοδομικής μεταχείρισης</vt:lpstr>
      <vt:lpstr>Περιοχές σημειακής προστασίας ή ειδικής πολεοδομικής μεταχείρισης</vt:lpstr>
      <vt:lpstr>Παρουσίαση του PowerPoint</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thomas.papathomas@aspadesign.gr</dc:creator>
  <cp:lastModifiedBy>user</cp:lastModifiedBy>
  <cp:revision>83</cp:revision>
  <cp:lastPrinted>2019-07-10T14:18:41Z</cp:lastPrinted>
  <dcterms:created xsi:type="dcterms:W3CDTF">2019-06-19T09:34:11Z</dcterms:created>
  <dcterms:modified xsi:type="dcterms:W3CDTF">2019-04-01T07:58:17Z</dcterms:modified>
</cp:coreProperties>
</file>