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71" r:id="rId4"/>
    <p:sldId id="272" r:id="rId5"/>
    <p:sldId id="273" r:id="rId6"/>
    <p:sldId id="263" r:id="rId7"/>
    <p:sldId id="264" r:id="rId8"/>
    <p:sldId id="268" r:id="rId9"/>
    <p:sldId id="269" r:id="rId10"/>
    <p:sldId id="270" r:id="rId11"/>
    <p:sldId id="258" r:id="rId12"/>
    <p:sldId id="259" r:id="rId13"/>
    <p:sldId id="261" r:id="rId14"/>
    <p:sldId id="262" r:id="rId15"/>
  </p:sldIdLst>
  <p:sldSz cx="12192000" cy="6858000"/>
  <p:notesSz cx="6791325" cy="9921875"/>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BBD4"/>
    <a:srgbClr val="55BBD3"/>
    <a:srgbClr val="3593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3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DE23D126-0924-4DBE-A4F6-21E7B6EFB8F8}" type="datetimeFigureOut">
              <a:rPr lang="el-GR" smtClean="0"/>
              <a:t>8/1/2018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0D3E18DF-2606-4EE3-AC4F-D18A9615A1BA}" type="slidenum">
              <a:rPr lang="el-GR" smtClean="0"/>
              <a:t>‹#›</a:t>
            </a:fld>
            <a:endParaRPr lang="el-GR"/>
          </a:p>
        </p:txBody>
      </p:sp>
    </p:spTree>
    <p:extLst>
      <p:ext uri="{BB962C8B-B14F-4D97-AF65-F5344CB8AC3E}">
        <p14:creationId xmlns:p14="http://schemas.microsoft.com/office/powerpoint/2010/main" val="3484553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DE23D126-0924-4DBE-A4F6-21E7B6EFB8F8}" type="datetimeFigureOut">
              <a:rPr lang="el-GR" smtClean="0"/>
              <a:t>8/1/2018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0D3E18DF-2606-4EE3-AC4F-D18A9615A1BA}" type="slidenum">
              <a:rPr lang="el-GR" smtClean="0"/>
              <a:t>‹#›</a:t>
            </a:fld>
            <a:endParaRPr lang="el-GR"/>
          </a:p>
        </p:txBody>
      </p:sp>
    </p:spTree>
    <p:extLst>
      <p:ext uri="{BB962C8B-B14F-4D97-AF65-F5344CB8AC3E}">
        <p14:creationId xmlns:p14="http://schemas.microsoft.com/office/powerpoint/2010/main" val="2689005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DE23D126-0924-4DBE-A4F6-21E7B6EFB8F8}" type="datetimeFigureOut">
              <a:rPr lang="el-GR" smtClean="0"/>
              <a:t>8/1/2018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0D3E18DF-2606-4EE3-AC4F-D18A9615A1BA}" type="slidenum">
              <a:rPr lang="el-GR" smtClean="0"/>
              <a:t>‹#›</a:t>
            </a:fld>
            <a:endParaRPr lang="el-GR"/>
          </a:p>
        </p:txBody>
      </p:sp>
    </p:spTree>
    <p:extLst>
      <p:ext uri="{BB962C8B-B14F-4D97-AF65-F5344CB8AC3E}">
        <p14:creationId xmlns:p14="http://schemas.microsoft.com/office/powerpoint/2010/main" val="212739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DE23D126-0924-4DBE-A4F6-21E7B6EFB8F8}" type="datetimeFigureOut">
              <a:rPr lang="el-GR" smtClean="0"/>
              <a:t>8/1/2018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0D3E18DF-2606-4EE3-AC4F-D18A9615A1BA}" type="slidenum">
              <a:rPr lang="el-GR" smtClean="0"/>
              <a:t>‹#›</a:t>
            </a:fld>
            <a:endParaRPr lang="el-GR"/>
          </a:p>
        </p:txBody>
      </p:sp>
    </p:spTree>
    <p:extLst>
      <p:ext uri="{BB962C8B-B14F-4D97-AF65-F5344CB8AC3E}">
        <p14:creationId xmlns:p14="http://schemas.microsoft.com/office/powerpoint/2010/main" val="96584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DE23D126-0924-4DBE-A4F6-21E7B6EFB8F8}" type="datetimeFigureOut">
              <a:rPr lang="el-GR" smtClean="0"/>
              <a:t>8/1/2018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0D3E18DF-2606-4EE3-AC4F-D18A9615A1BA}" type="slidenum">
              <a:rPr lang="el-GR" smtClean="0"/>
              <a:t>‹#›</a:t>
            </a:fld>
            <a:endParaRPr lang="el-GR"/>
          </a:p>
        </p:txBody>
      </p:sp>
    </p:spTree>
    <p:extLst>
      <p:ext uri="{BB962C8B-B14F-4D97-AF65-F5344CB8AC3E}">
        <p14:creationId xmlns:p14="http://schemas.microsoft.com/office/powerpoint/2010/main" val="2956873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DE23D126-0924-4DBE-A4F6-21E7B6EFB8F8}" type="datetimeFigureOut">
              <a:rPr lang="el-GR" smtClean="0"/>
              <a:t>8/1/2018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0D3E18DF-2606-4EE3-AC4F-D18A9615A1BA}" type="slidenum">
              <a:rPr lang="el-GR" smtClean="0"/>
              <a:t>‹#›</a:t>
            </a:fld>
            <a:endParaRPr lang="el-GR"/>
          </a:p>
        </p:txBody>
      </p:sp>
    </p:spTree>
    <p:extLst>
      <p:ext uri="{BB962C8B-B14F-4D97-AF65-F5344CB8AC3E}">
        <p14:creationId xmlns:p14="http://schemas.microsoft.com/office/powerpoint/2010/main" val="1542431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DE23D126-0924-4DBE-A4F6-21E7B6EFB8F8}" type="datetimeFigureOut">
              <a:rPr lang="el-GR" smtClean="0"/>
              <a:t>8/1/2018</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0D3E18DF-2606-4EE3-AC4F-D18A9615A1BA}" type="slidenum">
              <a:rPr lang="el-GR" smtClean="0"/>
              <a:t>‹#›</a:t>
            </a:fld>
            <a:endParaRPr lang="el-GR"/>
          </a:p>
        </p:txBody>
      </p:sp>
    </p:spTree>
    <p:extLst>
      <p:ext uri="{BB962C8B-B14F-4D97-AF65-F5344CB8AC3E}">
        <p14:creationId xmlns:p14="http://schemas.microsoft.com/office/powerpoint/2010/main" val="3886437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DE23D126-0924-4DBE-A4F6-21E7B6EFB8F8}" type="datetimeFigureOut">
              <a:rPr lang="el-GR" smtClean="0"/>
              <a:t>8/1/2018</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0D3E18DF-2606-4EE3-AC4F-D18A9615A1BA}" type="slidenum">
              <a:rPr lang="el-GR" smtClean="0"/>
              <a:t>‹#›</a:t>
            </a:fld>
            <a:endParaRPr lang="el-GR"/>
          </a:p>
        </p:txBody>
      </p:sp>
    </p:spTree>
    <p:extLst>
      <p:ext uri="{BB962C8B-B14F-4D97-AF65-F5344CB8AC3E}">
        <p14:creationId xmlns:p14="http://schemas.microsoft.com/office/powerpoint/2010/main" val="2862357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DE23D126-0924-4DBE-A4F6-21E7B6EFB8F8}" type="datetimeFigureOut">
              <a:rPr lang="el-GR" smtClean="0"/>
              <a:t>8/1/2018</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0D3E18DF-2606-4EE3-AC4F-D18A9615A1BA}" type="slidenum">
              <a:rPr lang="el-GR" smtClean="0"/>
              <a:t>‹#›</a:t>
            </a:fld>
            <a:endParaRPr lang="el-GR"/>
          </a:p>
        </p:txBody>
      </p:sp>
    </p:spTree>
    <p:extLst>
      <p:ext uri="{BB962C8B-B14F-4D97-AF65-F5344CB8AC3E}">
        <p14:creationId xmlns:p14="http://schemas.microsoft.com/office/powerpoint/2010/main" val="621919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DE23D126-0924-4DBE-A4F6-21E7B6EFB8F8}" type="datetimeFigureOut">
              <a:rPr lang="el-GR" smtClean="0"/>
              <a:t>8/1/2018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0D3E18DF-2606-4EE3-AC4F-D18A9615A1BA}" type="slidenum">
              <a:rPr lang="el-GR" smtClean="0"/>
              <a:t>‹#›</a:t>
            </a:fld>
            <a:endParaRPr lang="el-GR"/>
          </a:p>
        </p:txBody>
      </p:sp>
    </p:spTree>
    <p:extLst>
      <p:ext uri="{BB962C8B-B14F-4D97-AF65-F5344CB8AC3E}">
        <p14:creationId xmlns:p14="http://schemas.microsoft.com/office/powerpoint/2010/main" val="4206389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DE23D126-0924-4DBE-A4F6-21E7B6EFB8F8}" type="datetimeFigureOut">
              <a:rPr lang="el-GR" smtClean="0"/>
              <a:t>8/1/2018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0D3E18DF-2606-4EE3-AC4F-D18A9615A1BA}" type="slidenum">
              <a:rPr lang="el-GR" smtClean="0"/>
              <a:t>‹#›</a:t>
            </a:fld>
            <a:endParaRPr lang="el-GR"/>
          </a:p>
        </p:txBody>
      </p:sp>
    </p:spTree>
    <p:extLst>
      <p:ext uri="{BB962C8B-B14F-4D97-AF65-F5344CB8AC3E}">
        <p14:creationId xmlns:p14="http://schemas.microsoft.com/office/powerpoint/2010/main" val="1340199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3D126-0924-4DBE-A4F6-21E7B6EFB8F8}" type="datetimeFigureOut">
              <a:rPr lang="el-GR" smtClean="0"/>
              <a:t>8/1/2018</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E18DF-2606-4EE3-AC4F-D18A9615A1BA}" type="slidenum">
              <a:rPr lang="el-GR" smtClean="0"/>
              <a:t>‹#›</a:t>
            </a:fld>
            <a:endParaRPr lang="el-GR"/>
          </a:p>
        </p:txBody>
      </p:sp>
    </p:spTree>
    <p:extLst>
      <p:ext uri="{BB962C8B-B14F-4D97-AF65-F5344CB8AC3E}">
        <p14:creationId xmlns:p14="http://schemas.microsoft.com/office/powerpoint/2010/main" val="3036121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themeOverride" Target="../theme/themeOverride5.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53" y="0"/>
            <a:ext cx="12732053" cy="7168146"/>
          </a:xfrm>
          <a:prstGeom prst="rect">
            <a:avLst/>
          </a:prstGeom>
        </p:spPr>
      </p:pic>
    </p:spTree>
    <p:extLst>
      <p:ext uri="{BB962C8B-B14F-4D97-AF65-F5344CB8AC3E}">
        <p14:creationId xmlns:p14="http://schemas.microsoft.com/office/powerpoint/2010/main" val="12772802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5903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6BBD4"/>
        </a:solidFill>
        <a:effectLst/>
      </p:bgPr>
    </p:bg>
    <p:spTree>
      <p:nvGrpSpPr>
        <p:cNvPr id="1" name=""/>
        <p:cNvGrpSpPr/>
        <p:nvPr/>
      </p:nvGrpSpPr>
      <p:grpSpPr>
        <a:xfrm>
          <a:off x="0" y="0"/>
          <a:ext cx="0" cy="0"/>
          <a:chOff x="0" y="0"/>
          <a:chExt cx="0" cy="0"/>
        </a:xfrm>
      </p:grpSpPr>
      <p:sp>
        <p:nvSpPr>
          <p:cNvPr id="8" name="Τίτλος 7"/>
          <p:cNvSpPr>
            <a:spLocks noGrp="1"/>
          </p:cNvSpPr>
          <p:nvPr>
            <p:ph type="title"/>
          </p:nvPr>
        </p:nvSpPr>
        <p:spPr>
          <a:xfrm>
            <a:off x="382681" y="-390234"/>
            <a:ext cx="10515600" cy="1325563"/>
          </a:xfrm>
        </p:spPr>
        <p:txBody>
          <a:bodyPr>
            <a:normAutofit/>
          </a:bodyPr>
          <a:lstStyle/>
          <a:p>
            <a:pPr algn="ctr"/>
            <a:r>
              <a:rPr lang="el-GR" sz="4000" b="1" dirty="0" smtClean="0"/>
              <a:t>ΥΛΙΚΑ ΠΟΥ ΘΑ ΧΡΗΣΙΜΟΠΟΙΗΘΟΥΝ</a:t>
            </a:r>
            <a:endParaRPr lang="el-GR" sz="4000" b="1" dirty="0"/>
          </a:p>
        </p:txBody>
      </p:sp>
      <p:pic>
        <p:nvPicPr>
          <p:cNvPr id="1028" name="Picture 4" descr="Χωρίς τίτλ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6792" y="582492"/>
            <a:ext cx="7865706" cy="620313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2500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54015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324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10939254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38376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6BBD4"/>
        </a:solidFill>
        <a:effectLst/>
      </p:bgPr>
    </p:bg>
    <p:spTree>
      <p:nvGrpSpPr>
        <p:cNvPr id="1" name=""/>
        <p:cNvGrpSpPr/>
        <p:nvPr/>
      </p:nvGrpSpPr>
      <p:grpSpPr>
        <a:xfrm>
          <a:off x="0" y="0"/>
          <a:ext cx="0" cy="0"/>
          <a:chOff x="0" y="0"/>
          <a:chExt cx="0" cy="0"/>
        </a:xfrm>
      </p:grpSpPr>
      <p:sp>
        <p:nvSpPr>
          <p:cNvPr id="2" name="TextBox 1"/>
          <p:cNvSpPr txBox="1"/>
          <p:nvPr/>
        </p:nvSpPr>
        <p:spPr>
          <a:xfrm>
            <a:off x="787400" y="541867"/>
            <a:ext cx="11040533" cy="5632311"/>
          </a:xfrm>
          <a:prstGeom prst="rect">
            <a:avLst/>
          </a:prstGeom>
          <a:noFill/>
        </p:spPr>
        <p:txBody>
          <a:bodyPr wrap="square" rtlCol="0">
            <a:spAutoFit/>
          </a:bodyPr>
          <a:lstStyle/>
          <a:p>
            <a:r>
              <a:rPr lang="el-GR" dirty="0"/>
              <a:t/>
            </a:r>
            <a:br>
              <a:rPr lang="el-GR" dirty="0"/>
            </a:br>
            <a:r>
              <a:rPr lang="el-GR" dirty="0"/>
              <a:t/>
            </a:r>
            <a:br>
              <a:rPr lang="el-GR" dirty="0"/>
            </a:br>
            <a:endParaRPr lang="el-GR" dirty="0"/>
          </a:p>
          <a:p>
            <a:r>
              <a:rPr lang="el-GR" dirty="0"/>
              <a:t>Στα μέσα της 10ετίας του 1990 εδραιώθηκε στο Δήμο η πεποίθηση ότι οποιαδήποτε πρόταση παρεμβάσεων οφείλει να εντάσσεται στο πλαίσιο ενός γενικότερου στρατηγικού σχεδιασμού. Δεδομένου ότι οι πολεοδομικές αναπλάσεις προϋποθέτουν συνεργασία με πλήθος φορέων και εγκρίνονται τελικά κεντρικά, εκτιμήθηκε ότι η σύναψη Προγραμματικής Σύμβασης μεταξύ του Δήμου Ηρακλείου και των εμπλεκόμενων υπουργείων ΥΠΕΧΩΔΕ και ΥΠΠΟ θα βοηθούσε στην προώθηση των εξαιρετικά χρονοβόρων διαδικασιών και στη μεταφορά τεχνογνωσίας στο Δήμο.</a:t>
            </a:r>
          </a:p>
          <a:p>
            <a:r>
              <a:rPr lang="el-GR" dirty="0"/>
              <a:t> </a:t>
            </a:r>
          </a:p>
          <a:p>
            <a:r>
              <a:rPr lang="el-GR" dirty="0"/>
              <a:t>Η «Προγραμματική Σύμβαση Υ.ΠΕ.ΧΩ.Δ.Ε. - ΥΠ.ΠΟ. - Δ.Ε.ΠΟ.Σ. και Δήμου Ηρακλείου για την αναβάθμιση της Παλιάς Πόλης του Ηρακλείου» αφορούσε στο σύνολο της «Παλιάς Πόλης». Η Προγραμματική Σύμβαση υπεγράφη το 1995 και έληξε το 2014. Υπεύθυνος και κύριος των έργων και των δράσεων είναι σύμφωνα με τις Προγραμματικές Συμβάσεις ο Δήμος Ηρακλείου.</a:t>
            </a:r>
          </a:p>
          <a:p>
            <a:r>
              <a:rPr lang="el-GR" b="1" dirty="0"/>
              <a:t>Το 1996 προκηρύχθηκε η Μελέτη Προστασίας και Ανάδειξης Παλιάς Πόλης που </a:t>
            </a:r>
            <a:r>
              <a:rPr lang="el-GR" b="1" dirty="0" err="1"/>
              <a:t>συμβασιοποιήθηκε</a:t>
            </a:r>
            <a:r>
              <a:rPr lang="el-GR" b="1" dirty="0"/>
              <a:t> το 1998 από τον δήμαρχο Κώστα Ασλάνη</a:t>
            </a:r>
            <a:r>
              <a:rPr lang="el-GR" dirty="0"/>
              <a:t>, μετά από αρχιτεκτονικό διαγωνισμό. Αντικείμενο της σύμβασης</a:t>
            </a:r>
            <a:r>
              <a:rPr lang="el-GR" b="1" dirty="0"/>
              <a:t> </a:t>
            </a:r>
            <a:r>
              <a:rPr lang="el-GR" dirty="0"/>
              <a:t>ήταν η σύνταξη Προκαταρκτικής Πρότασης Ανάπλασης , Προγράμματος Ανάπλασης και Μελέτης Ανάπλασης καθώς και η εφαρμογή της πολεοδομικής μελέτης.</a:t>
            </a:r>
          </a:p>
          <a:p>
            <a:r>
              <a:rPr lang="el-GR" dirty="0"/>
              <a:t> </a:t>
            </a:r>
          </a:p>
          <a:p>
            <a:endParaRPr lang="el-GR" dirty="0"/>
          </a:p>
        </p:txBody>
      </p:sp>
    </p:spTree>
    <p:extLst>
      <p:ext uri="{BB962C8B-B14F-4D97-AF65-F5344CB8AC3E}">
        <p14:creationId xmlns:p14="http://schemas.microsoft.com/office/powerpoint/2010/main" val="415308830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6BBD4"/>
        </a:solidFill>
        <a:effectLst/>
      </p:bgPr>
    </p:bg>
    <p:spTree>
      <p:nvGrpSpPr>
        <p:cNvPr id="1" name=""/>
        <p:cNvGrpSpPr/>
        <p:nvPr/>
      </p:nvGrpSpPr>
      <p:grpSpPr>
        <a:xfrm>
          <a:off x="0" y="0"/>
          <a:ext cx="0" cy="0"/>
          <a:chOff x="0" y="0"/>
          <a:chExt cx="0" cy="0"/>
        </a:xfrm>
      </p:grpSpPr>
      <p:sp>
        <p:nvSpPr>
          <p:cNvPr id="2" name="Ορθογώνιο 1"/>
          <p:cNvSpPr/>
          <p:nvPr/>
        </p:nvSpPr>
        <p:spPr>
          <a:xfrm>
            <a:off x="601134" y="417102"/>
            <a:ext cx="11082866" cy="5632311"/>
          </a:xfrm>
          <a:prstGeom prst="rect">
            <a:avLst/>
          </a:prstGeom>
        </p:spPr>
        <p:txBody>
          <a:bodyPr wrap="square">
            <a:spAutoFit/>
          </a:bodyPr>
          <a:lstStyle/>
          <a:p>
            <a:r>
              <a:rPr lang="el-GR" dirty="0"/>
              <a:t>Με βάση τα στοιχεία της Μελέτης χαρακτηρίστηκε η Παλιά Πόλη ως «Περιοχή Ανάπλασης» με Απόφαση Υ.ΠΕ.ΧΩ.Δ.Ε. το 2000. Η Προκαταρκτική Πρόταση Ανάπλασης εγκρίθηκε το 2002. Αυτό βοήθησε σημαντικά στη διασφάλιση πιστώσεων από ευρωπαϊκά προγράμματα και εθνικούς πόρους για τη χρηματοδότηση των προβλεπόμενων έργων που άρχισαν έκτοτε να υλοποιούνται σταδιακά.</a:t>
            </a:r>
          </a:p>
          <a:p>
            <a:r>
              <a:rPr lang="el-GR" dirty="0"/>
              <a:t> </a:t>
            </a:r>
          </a:p>
          <a:p>
            <a:r>
              <a:rPr lang="el-GR" dirty="0" smtClean="0"/>
              <a:t>Στα πλαίσια της Μελέτης, προβλέφθηκε ένα εκτεταμένο δίκτυο πεζοδρόμων στο κέντρο, που περιλαμβάνει και όλες τις αποκαλούμενες «πολιτιστικές διαδρομές» μαζί με τις αναγκαίες κυκλοφοριακές αλλαγές.</a:t>
            </a:r>
          </a:p>
          <a:p>
            <a:r>
              <a:rPr lang="el-GR" dirty="0" smtClean="0"/>
              <a:t> </a:t>
            </a:r>
          </a:p>
          <a:p>
            <a:r>
              <a:rPr lang="el-GR" dirty="0" smtClean="0"/>
              <a:t>Το δίκτυο υλοποιείται σταδιακά από τις αρχές της δεκαετίας του 2000, με παρεμβάσεις όπως οι διαμορφώσεις των κοινοχρήστων χώρων της κεντρικής αγοράς (1866) και της πλατείας Κορνάρου, του άξονα της 25</a:t>
            </a:r>
            <a:r>
              <a:rPr lang="el-GR" baseline="30000" dirty="0" smtClean="0"/>
              <a:t>ης</a:t>
            </a:r>
            <a:r>
              <a:rPr lang="el-GR" dirty="0" smtClean="0"/>
              <a:t> Αυγούστου και της ευρύτερης περιοχής της, της περιοχής περί την Ταξιάρχου Μαρκοπούλου και την </a:t>
            </a:r>
            <a:r>
              <a:rPr lang="el-GR" dirty="0" err="1" smtClean="0"/>
              <a:t>Καρδιωτίσσης</a:t>
            </a:r>
            <a:r>
              <a:rPr lang="el-GR" dirty="0" smtClean="0"/>
              <a:t>, της </a:t>
            </a:r>
            <a:r>
              <a:rPr lang="el-GR" dirty="0" err="1" smtClean="0"/>
              <a:t>λεωφ</a:t>
            </a:r>
            <a:r>
              <a:rPr lang="el-GR" dirty="0" smtClean="0"/>
              <a:t>. </a:t>
            </a:r>
            <a:r>
              <a:rPr lang="el-GR" dirty="0" err="1" smtClean="0"/>
              <a:t>Νικ</a:t>
            </a:r>
            <a:r>
              <a:rPr lang="el-GR" dirty="0" smtClean="0"/>
              <a:t>. Πλαστήρα, της περιοχής του «μικρού </a:t>
            </a:r>
            <a:r>
              <a:rPr lang="el-GR" dirty="0" err="1" smtClean="0"/>
              <a:t>τσαρσάκι</a:t>
            </a:r>
            <a:r>
              <a:rPr lang="el-GR" dirty="0" smtClean="0"/>
              <a:t>» στην Αγ. Τριάδα καθώς και της περιοχής περί την παλιά λαχαναγορά και του παραλιακού μετώπου της Αγ. Τριάδας σε εφαρμογή των μελετών πανευρωπαϊκού αρχιτεκτονικού διαγωνισμού.</a:t>
            </a:r>
          </a:p>
          <a:p>
            <a:r>
              <a:rPr lang="el-GR" dirty="0" smtClean="0"/>
              <a:t> </a:t>
            </a:r>
          </a:p>
          <a:p>
            <a:r>
              <a:rPr lang="el-GR" b="1" dirty="0" smtClean="0"/>
              <a:t>Το 2007, επί θητείας του τότε δημάρχου Γιάννη Κουράκη,</a:t>
            </a:r>
            <a:r>
              <a:rPr lang="el-GR" dirty="0" smtClean="0"/>
              <a:t> έγινε επέκταση της αρχικής σύμβασης για τη σύνταξη επιπλέον ειδικών αρχιτεκτονικών μελετών που εξειδικεύουν την πρόταση ανάπλασης με τη διαμόρφωση του άξονα Δικαιοσύνης- Ίδης και της «μικρής Έβανς» - 1821 συμπληρώνοντας την παρέμβαση στον λεγόμενο «σταυρό» της Παλιάς Πόλης.</a:t>
            </a:r>
          </a:p>
          <a:p>
            <a:r>
              <a:rPr lang="el-GR" dirty="0" smtClean="0"/>
              <a:t> </a:t>
            </a:r>
          </a:p>
        </p:txBody>
      </p:sp>
    </p:spTree>
    <p:extLst>
      <p:ext uri="{BB962C8B-B14F-4D97-AF65-F5344CB8AC3E}">
        <p14:creationId xmlns:p14="http://schemas.microsoft.com/office/powerpoint/2010/main" val="288939150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6BBD4"/>
        </a:solidFill>
        <a:effectLst/>
      </p:bgPr>
    </p:bg>
    <p:spTree>
      <p:nvGrpSpPr>
        <p:cNvPr id="1" name=""/>
        <p:cNvGrpSpPr/>
        <p:nvPr/>
      </p:nvGrpSpPr>
      <p:grpSpPr>
        <a:xfrm>
          <a:off x="0" y="0"/>
          <a:ext cx="0" cy="0"/>
          <a:chOff x="0" y="0"/>
          <a:chExt cx="0" cy="0"/>
        </a:xfrm>
      </p:grpSpPr>
      <p:sp>
        <p:nvSpPr>
          <p:cNvPr id="2" name="Ορθογώνιο 1"/>
          <p:cNvSpPr/>
          <p:nvPr/>
        </p:nvSpPr>
        <p:spPr>
          <a:xfrm>
            <a:off x="1270000" y="844352"/>
            <a:ext cx="9499600" cy="6463308"/>
          </a:xfrm>
          <a:prstGeom prst="rect">
            <a:avLst/>
          </a:prstGeom>
        </p:spPr>
        <p:txBody>
          <a:bodyPr wrap="square">
            <a:spAutoFit/>
          </a:bodyPr>
          <a:lstStyle/>
          <a:p>
            <a:r>
              <a:rPr lang="el-GR" b="1" dirty="0"/>
              <a:t>Η παρούσα δημοτική αρχή, αποφάσισε να επεκτείνει ακόμη περαιτέρω την λογική του ολοκληρωμένου σχεδιασμού για την μετατροπή της Παλιάς Πόλης σε ένα σύγχρονο και φιλικό ευρωπαϊκό κέντρο.</a:t>
            </a:r>
            <a:r>
              <a:rPr lang="el-GR" dirty="0"/>
              <a:t> Μαζί με την λεωφόρο Καλοκαιρινού και την Αρχιεπισκόπου Μακαρίου που βρίσκονται επίσης στον σχεδιασμό μας, μελετήσαμε και δημοπρατούμε εντός των ημερών την βιοκλιματική αναβάθμιση του Πάρκου Γεωργιάδη, ξανασχεδιάσαμε την Πλατεία Ελευθερίας η οποία βρίσκεται ήδη υπό </a:t>
            </a:r>
            <a:r>
              <a:rPr lang="el-GR" dirty="0" err="1"/>
              <a:t>αδειοδότηση</a:t>
            </a:r>
            <a:r>
              <a:rPr lang="el-GR" dirty="0"/>
              <a:t> και είμαστε στο τελικό στάδιο μελέτης για τη διαμόρφωση μιας ενιαίας περιπατητικής διαδρομής επί των τειχών ώστε να μπορεί κάθε δημότης να απολαύσει την διαδρομή του από την </a:t>
            </a:r>
            <a:r>
              <a:rPr lang="el-GR" dirty="0" err="1"/>
              <a:t>Λ.Δημοκρατίας</a:t>
            </a:r>
            <a:r>
              <a:rPr lang="el-GR" dirty="0"/>
              <a:t> έως τον Άγιο Αντρέα και να επιστρέφει πάνω στα ενετικά τείχη.</a:t>
            </a:r>
          </a:p>
          <a:p>
            <a:r>
              <a:rPr lang="el-GR" dirty="0"/>
              <a:t> </a:t>
            </a:r>
          </a:p>
          <a:p>
            <a:r>
              <a:rPr lang="el-GR" dirty="0"/>
              <a:t>Αν συνυπολογιστεί ότι δρομολογήσαμε επιτέλους στην πράξη την ενεργοποίηση των </a:t>
            </a:r>
            <a:r>
              <a:rPr lang="el-GR" dirty="0" err="1"/>
              <a:t>mini</a:t>
            </a:r>
            <a:r>
              <a:rPr lang="el-GR" dirty="0"/>
              <a:t> </a:t>
            </a:r>
            <a:r>
              <a:rPr lang="el-GR" dirty="0" err="1"/>
              <a:t>bus</a:t>
            </a:r>
            <a:r>
              <a:rPr lang="el-GR" dirty="0"/>
              <a:t> για εναλλακτική πρόσβαση στην παλιά πόλη και έχουμε λάβει ήδη την έγκριση για να δημοπρατήσουμε τη σήμανση συγκεκριμένων πολιτιστικών διαδρομών στην παλιά πόλη… Αν σκεφτείτε ότι έχουμε βάλει ως στόχο την αξιοποίηση τόσο του κτιρίου στην 25</a:t>
            </a:r>
            <a:r>
              <a:rPr lang="el-GR" baseline="30000" dirty="0"/>
              <a:t>ης</a:t>
            </a:r>
            <a:r>
              <a:rPr lang="el-GR" dirty="0"/>
              <a:t> Αυγούστου 3 (τμήμα του Παλιού ξενοδοχείου </a:t>
            </a:r>
            <a:r>
              <a:rPr lang="el-GR" dirty="0" err="1"/>
              <a:t>Μίνως</a:t>
            </a:r>
            <a:r>
              <a:rPr lang="el-GR" dirty="0"/>
              <a:t>) ως στέγη κρητικής διατροφής όσο και του Μεγάρου </a:t>
            </a:r>
            <a:r>
              <a:rPr lang="el-GR" dirty="0" err="1"/>
              <a:t>Κοθρή</a:t>
            </a:r>
            <a:r>
              <a:rPr lang="el-GR" dirty="0"/>
              <a:t> ως δημοτική πινακοθήκη, αντιλαμβάνεστε ότι το Ηράκλειο θα αλλάξει ριζικά.</a:t>
            </a:r>
          </a:p>
          <a:p>
            <a:r>
              <a:rPr lang="el-GR" dirty="0"/>
              <a:t> </a:t>
            </a:r>
          </a:p>
          <a:p>
            <a:r>
              <a:rPr lang="el-GR" dirty="0"/>
              <a:t>Δεν ξεχνάμε βέβαια ότι μετά την επικείμενη έγκριση της Πολεοδομικής Μελέτης Ανάπλασης της Αγίας Τριάδας είναι δυνατή η εφαρμογή και της προωθούμενης μελέτης ανάπλασης του δικτύου κοινοχρήστων χώρων της συνοικίας που θα συμπληρώσει τις υφιστάμενες παλαιότερες παρεμβάσεις.</a:t>
            </a:r>
          </a:p>
          <a:p>
            <a:r>
              <a:rPr lang="el-GR" dirty="0"/>
              <a:t> </a:t>
            </a:r>
          </a:p>
          <a:p>
            <a:r>
              <a:rPr lang="el-GR" dirty="0"/>
              <a:t> </a:t>
            </a:r>
            <a:endParaRPr lang="el-GR" dirty="0"/>
          </a:p>
        </p:txBody>
      </p:sp>
    </p:spTree>
    <p:extLst>
      <p:ext uri="{BB962C8B-B14F-4D97-AF65-F5344CB8AC3E}">
        <p14:creationId xmlns:p14="http://schemas.microsoft.com/office/powerpoint/2010/main" val="2151227098"/>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6BBD4"/>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899984" y="472217"/>
            <a:ext cx="10515600" cy="812886"/>
          </a:xfrm>
        </p:spPr>
        <p:txBody>
          <a:bodyPr>
            <a:normAutofit fontScale="90000"/>
          </a:bodyPr>
          <a:lstStyle/>
          <a:p>
            <a:pPr algn="ctr" fontAlgn="base" hangingPunct="0"/>
            <a:r>
              <a:rPr lang="el-GR" b="1" dirty="0" smtClean="0"/>
              <a:t>ΣΥΝΟΠΤΙΚΗ ΠΕΡΙΓΡΑΦΗ ΤΟΥ ΕΡΓΟΥ</a:t>
            </a:r>
            <a:r>
              <a:rPr lang="el-GR" dirty="0"/>
              <a:t/>
            </a:r>
            <a:br>
              <a:rPr lang="el-GR" dirty="0"/>
            </a:br>
            <a:endParaRPr lang="el-GR" dirty="0"/>
          </a:p>
        </p:txBody>
      </p:sp>
      <p:sp>
        <p:nvSpPr>
          <p:cNvPr id="5" name="Θέση περιεχομένου 4"/>
          <p:cNvSpPr>
            <a:spLocks noGrp="1"/>
          </p:cNvSpPr>
          <p:nvPr>
            <p:ph idx="1"/>
          </p:nvPr>
        </p:nvSpPr>
        <p:spPr>
          <a:xfrm>
            <a:off x="510746" y="1161535"/>
            <a:ext cx="11294076" cy="4983892"/>
          </a:xfrm>
        </p:spPr>
        <p:txBody>
          <a:bodyPr>
            <a:noAutofit/>
          </a:bodyPr>
          <a:lstStyle/>
          <a:p>
            <a:r>
              <a:rPr lang="el-GR" b="1" dirty="0" smtClean="0"/>
              <a:t>ΠΡΟΫΠΟΛΟΓΙΣΜΟΣ μελέτης:  </a:t>
            </a:r>
            <a:r>
              <a:rPr lang="el-GR" b="1" dirty="0"/>
              <a:t>4.594.450,00</a:t>
            </a:r>
            <a:r>
              <a:rPr lang="el-GR" b="1" dirty="0" smtClean="0"/>
              <a:t>€</a:t>
            </a:r>
          </a:p>
          <a:p>
            <a:r>
              <a:rPr lang="el-GR" b="1" dirty="0"/>
              <a:t>ΣΥΜΒΑΤΙΚΟ ΠΟΣΟ: 1.620.171,03 €(συμπεριλαμβάνεται ΦΠΑ 24</a:t>
            </a:r>
            <a:r>
              <a:rPr lang="el-GR" b="1" dirty="0" smtClean="0"/>
              <a:t>%)</a:t>
            </a:r>
          </a:p>
          <a:p>
            <a:r>
              <a:rPr lang="el-GR" b="1" dirty="0" smtClean="0"/>
              <a:t>Χρονοδιάγραμμα : 18 μήνες με </a:t>
            </a:r>
            <a:r>
              <a:rPr lang="el-GR" b="1" u="sng" dirty="0" smtClean="0"/>
              <a:t>τμηματική υλοποίηση</a:t>
            </a:r>
            <a:endParaRPr lang="el-GR" u="sng" dirty="0"/>
          </a:p>
          <a:p>
            <a:pPr algn="just"/>
            <a:r>
              <a:rPr lang="el-GR" dirty="0" smtClean="0"/>
              <a:t>Παρεμβαίνουμε </a:t>
            </a:r>
            <a:r>
              <a:rPr lang="el-GR" dirty="0" smtClean="0"/>
              <a:t>στη Λεωφόρο Δικαιοσύνης, Ίδης, 1821</a:t>
            </a:r>
            <a:r>
              <a:rPr lang="el-GR" dirty="0"/>
              <a:t>, </a:t>
            </a:r>
            <a:r>
              <a:rPr lang="el-GR" dirty="0" smtClean="0"/>
              <a:t>μικρή Έβανς, Χατζημιχάλη Γιάνναρη, αρχή της Καλοκαιρινού και στις δύο </a:t>
            </a:r>
            <a:r>
              <a:rPr lang="el-GR" dirty="0"/>
              <a:t>πλατείες που δημιουργούνται μεταξύ των τριών σημαντικών δημοσίων κτιρίων της Οθωμανικής περιόδου που βρίσκονται στη Λεωφόρο Δικαιοσύνης (Περιφέρεια Κρήτης, Δικαστήρια, πρώην Αστυνομική Διεύθυνση).  </a:t>
            </a:r>
            <a:endParaRPr lang="el-GR" dirty="0" smtClean="0"/>
          </a:p>
          <a:p>
            <a:pPr algn="just"/>
            <a:r>
              <a:rPr lang="el-GR" dirty="0" smtClean="0"/>
              <a:t>Κύριος στόχος, πέραν της αισθητικής και λειτουργικής αναβάθμισης, είναι </a:t>
            </a:r>
            <a:r>
              <a:rPr lang="el-GR" dirty="0"/>
              <a:t>η </a:t>
            </a:r>
            <a:r>
              <a:rPr lang="el-GR" dirty="0" smtClean="0"/>
              <a:t>απόδοση του μέγιστου δυνατού χώρου στον πεζό, </a:t>
            </a:r>
            <a:r>
              <a:rPr lang="el-GR" dirty="0"/>
              <a:t>στον </a:t>
            </a:r>
            <a:r>
              <a:rPr lang="el-GR" dirty="0" smtClean="0"/>
              <a:t>ποδηλάτη, στα </a:t>
            </a:r>
            <a:r>
              <a:rPr lang="el-GR" dirty="0" err="1" smtClean="0"/>
              <a:t>ΑμΕΑ</a:t>
            </a:r>
            <a:r>
              <a:rPr lang="el-GR" dirty="0" smtClean="0"/>
              <a:t> και </a:t>
            </a:r>
            <a:r>
              <a:rPr lang="el-GR" dirty="0"/>
              <a:t>στα μέσα μαζικής </a:t>
            </a:r>
            <a:r>
              <a:rPr lang="el-GR" dirty="0" smtClean="0"/>
              <a:t>μεταφοράς με περιορισμό διαμπερούς κυκλοφορίας των ΙΧ.</a:t>
            </a:r>
            <a:endParaRPr lang="el-GR" dirty="0"/>
          </a:p>
        </p:txBody>
      </p:sp>
      <p:sp>
        <p:nvSpPr>
          <p:cNvPr id="6" name="Τίτλος 1"/>
          <p:cNvSpPr txBox="1">
            <a:spLocks/>
          </p:cNvSpPr>
          <p:nvPr/>
        </p:nvSpPr>
        <p:spPr>
          <a:xfrm>
            <a:off x="869092" y="7060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dirty="0"/>
          </a:p>
        </p:txBody>
      </p:sp>
    </p:spTree>
    <p:extLst>
      <p:ext uri="{BB962C8B-B14F-4D97-AF65-F5344CB8AC3E}">
        <p14:creationId xmlns:p14="http://schemas.microsoft.com/office/powerpoint/2010/main" val="12199350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6BBD4"/>
        </a:solidFill>
        <a:effectLst/>
      </p:bgPr>
    </p:bg>
    <p:spTree>
      <p:nvGrpSpPr>
        <p:cNvPr id="1" name=""/>
        <p:cNvGrpSpPr/>
        <p:nvPr/>
      </p:nvGrpSpPr>
      <p:grpSpPr>
        <a:xfrm>
          <a:off x="0" y="0"/>
          <a:ext cx="0" cy="0"/>
          <a:chOff x="0" y="0"/>
          <a:chExt cx="0" cy="0"/>
        </a:xfrm>
      </p:grpSpPr>
      <p:sp>
        <p:nvSpPr>
          <p:cNvPr id="5" name="Θέση περιεχομένου 4"/>
          <p:cNvSpPr>
            <a:spLocks noGrp="1"/>
          </p:cNvSpPr>
          <p:nvPr>
            <p:ph idx="1"/>
          </p:nvPr>
        </p:nvSpPr>
        <p:spPr>
          <a:xfrm>
            <a:off x="617838" y="477795"/>
            <a:ext cx="10735962" cy="5699168"/>
          </a:xfrm>
        </p:spPr>
        <p:txBody>
          <a:bodyPr>
            <a:normAutofit/>
          </a:bodyPr>
          <a:lstStyle/>
          <a:p>
            <a:pPr algn="just"/>
            <a:r>
              <a:rPr lang="el-GR" dirty="0" smtClean="0"/>
              <a:t>Εισάγουμε φυσικά υλικά με αντοχή και βιοκλιματικά χαρακτηριστικά, αυξάνουμε το πράσινο, εκσυγχρονίζουμε τον </a:t>
            </a:r>
            <a:r>
              <a:rPr lang="el-GR" dirty="0" err="1" smtClean="0"/>
              <a:t>οδοφωτισμό</a:t>
            </a:r>
            <a:r>
              <a:rPr lang="el-GR" dirty="0" smtClean="0"/>
              <a:t> με φωτιστικά </a:t>
            </a:r>
            <a:r>
              <a:rPr lang="en-US" dirty="0" smtClean="0"/>
              <a:t>LED </a:t>
            </a:r>
            <a:r>
              <a:rPr lang="el-GR" dirty="0" smtClean="0"/>
              <a:t>, εγκαθιστούμε</a:t>
            </a:r>
            <a:r>
              <a:rPr lang="en-US" dirty="0" smtClean="0"/>
              <a:t> </a:t>
            </a:r>
            <a:r>
              <a:rPr lang="el-GR" dirty="0" smtClean="0"/>
              <a:t>καλαίσθητο αστικό εξοπλισμό και αναδεικνύουμε την τριλογία των διατηρητέων κτηρίων με μνημειακό φωτισμό</a:t>
            </a:r>
          </a:p>
          <a:p>
            <a:pPr algn="just"/>
            <a:r>
              <a:rPr lang="el-GR" dirty="0" smtClean="0"/>
              <a:t>Κατά τη φάση εκτέλεσης των εργασιών, εισάγονται περιορισμοί κυκλοφορίας μόνο στα τμήματα, όπου θα εκτελούνται εργασίες, η φύση των οποίων δεν θα επιτρέπει την κίνηση οχημάτων. </a:t>
            </a:r>
            <a:r>
              <a:rPr lang="el-GR" u="sng" dirty="0" smtClean="0"/>
              <a:t>Δεν κλείνει όλο το κέντρο ταυτόχρονα!</a:t>
            </a:r>
          </a:p>
          <a:p>
            <a:pPr algn="just"/>
            <a:r>
              <a:rPr lang="el-GR" u="sng" dirty="0" smtClean="0"/>
              <a:t>Όταν ολοκληρωθεί το σύνολο του έργου θα εφαρμοστούν οι εγκεκριμένες κυκλοφοριακές ρυθμίσεις : απαγόρευση κυκλοφορίας ΙΧ από αρχή Δικαιοσύνης (Περιφέρεια Κρήτης) έως μικρή Έβανς και από αρχή Καλοκαιρινού έως Αγίου Μηνά.</a:t>
            </a:r>
            <a:endParaRPr lang="el-GR" u="sng" dirty="0"/>
          </a:p>
        </p:txBody>
      </p:sp>
    </p:spTree>
    <p:extLst>
      <p:ext uri="{BB962C8B-B14F-4D97-AF65-F5344CB8AC3E}">
        <p14:creationId xmlns:p14="http://schemas.microsoft.com/office/powerpoint/2010/main" val="36689295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5"/>
            <a:ext cx="12192000" cy="6861430"/>
          </a:xfrm>
          <a:prstGeom prst="rect">
            <a:avLst/>
          </a:prstGeom>
        </p:spPr>
      </p:pic>
    </p:spTree>
    <p:extLst>
      <p:ext uri="{BB962C8B-B14F-4D97-AF65-F5344CB8AC3E}">
        <p14:creationId xmlns:p14="http://schemas.microsoft.com/office/powerpoint/2010/main" val="3506132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66" y="-34168"/>
            <a:ext cx="12246617" cy="6892168"/>
          </a:xfrm>
          <a:prstGeom prst="rect">
            <a:avLst/>
          </a:prstGeom>
        </p:spPr>
      </p:pic>
    </p:spTree>
    <p:extLst>
      <p:ext uri="{BB962C8B-B14F-4D97-AF65-F5344CB8AC3E}">
        <p14:creationId xmlns:p14="http://schemas.microsoft.com/office/powerpoint/2010/main" val="388219478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75</TotalTime>
  <Words>304</Words>
  <Application>Microsoft Office PowerPoint</Application>
  <PresentationFormat>Ευρεία οθόνη</PresentationFormat>
  <Paragraphs>31</Paragraphs>
  <Slides>14</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14</vt:i4>
      </vt:variant>
    </vt:vector>
  </HeadingPairs>
  <TitlesOfParts>
    <vt:vector size="18" baseType="lpstr">
      <vt:lpstr>Arial</vt:lpstr>
      <vt:lpstr>Calibri</vt:lpstr>
      <vt:lpstr>Calibri Light</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ΣΥΝΟΠΤΙΚΗ ΠΕΡΙΓΡΑΦΗ ΤΟΥ ΕΡΓΟΥ </vt:lpstr>
      <vt:lpstr>Παρουσίαση του PowerPoint</vt:lpstr>
      <vt:lpstr>Παρουσίαση του PowerPoint</vt:lpstr>
      <vt:lpstr>Παρουσίαση του PowerPoint</vt:lpstr>
      <vt:lpstr>Παρουσίαση του PowerPoint</vt:lpstr>
      <vt:lpstr>ΥΛΙΚΑ ΠΟΥ ΘΑ ΧΡΗΣΙΜΟΠΟΙΗΘΟΥΝ</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Yannis Anastasakis</cp:lastModifiedBy>
  <cp:revision>13</cp:revision>
  <cp:lastPrinted>2018-01-08T11:23:27Z</cp:lastPrinted>
  <dcterms:created xsi:type="dcterms:W3CDTF">2017-10-30T07:39:20Z</dcterms:created>
  <dcterms:modified xsi:type="dcterms:W3CDTF">2018-01-08T11:26:41Z</dcterms:modified>
</cp:coreProperties>
</file>