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4" r:id="rId2"/>
  </p:sldMasterIdLst>
  <p:notesMasterIdLst>
    <p:notesMasterId r:id="rId15"/>
  </p:notesMasterIdLst>
  <p:handoutMasterIdLst>
    <p:handoutMasterId r:id="rId16"/>
  </p:handoutMasterIdLst>
  <p:sldIdLst>
    <p:sldId id="257" r:id="rId3"/>
    <p:sldId id="682" r:id="rId4"/>
    <p:sldId id="684" r:id="rId5"/>
    <p:sldId id="685" r:id="rId6"/>
    <p:sldId id="688" r:id="rId7"/>
    <p:sldId id="686" r:id="rId8"/>
    <p:sldId id="687" r:id="rId9"/>
    <p:sldId id="690" r:id="rId10"/>
    <p:sldId id="691" r:id="rId11"/>
    <p:sldId id="692" r:id="rId12"/>
    <p:sldId id="693" r:id="rId13"/>
    <p:sldId id="683" r:id="rId14"/>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da Chatzi" initials="LC" lastIdx="40" clrIdx="0"/>
  <p:cmAuthor id="1" name="Georgiou" initials="Vaggelis" lastIdx="1" clrIdx="1"/>
  <p:cmAuthor id="2" name="Marianna Karachaliou" initials="MK" lastIdx="3" clrIdx="2"/>
  <p:cmAuthor id="3" name="Marina" initials="MV" lastIdx="1" clrIdx="3"/>
  <p:cmAuthor id="4" name="mfasoulak" initials="m" lastIdx="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9900"/>
    <a:srgbClr val="CC0000"/>
    <a:srgbClr val="CC3300"/>
    <a:srgbClr val="99CC00"/>
    <a:srgbClr val="0099CC"/>
    <a:srgbClr val="FF9966"/>
    <a:srgbClr val="FF66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45" autoAdjust="0"/>
    <p:restoredTop sz="93416" autoAdjust="0"/>
  </p:normalViewPr>
  <p:slideViewPr>
    <p:cSldViewPr>
      <p:cViewPr>
        <p:scale>
          <a:sx n="59" d="100"/>
          <a:sy n="59" d="100"/>
        </p:scale>
        <p:origin x="-1812"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5118"/>
    </p:cViewPr>
  </p:sorterViewPr>
  <p:notesViewPr>
    <p:cSldViewPr>
      <p:cViewPr varScale="1">
        <p:scale>
          <a:sx n="54" d="100"/>
          <a:sy n="54" d="100"/>
        </p:scale>
        <p:origin x="-261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785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dirty="0"/>
          </a:p>
        </p:txBody>
      </p:sp>
      <p:sp>
        <p:nvSpPr>
          <p:cNvPr id="377859"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dirty="0"/>
          </a:p>
        </p:txBody>
      </p:sp>
      <p:sp>
        <p:nvSpPr>
          <p:cNvPr id="377860"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dirty="0"/>
          </a:p>
        </p:txBody>
      </p:sp>
      <p:sp>
        <p:nvSpPr>
          <p:cNvPr id="377861"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B84D98C-AD9E-4956-9845-96D7C6AF302E}" type="slidenum">
              <a:rPr lang="en-GB"/>
              <a:pPr/>
              <a:t>‹#›</a:t>
            </a:fld>
            <a:endParaRPr lang="en-GB" dirty="0"/>
          </a:p>
        </p:txBody>
      </p:sp>
    </p:spTree>
    <p:extLst>
      <p:ext uri="{BB962C8B-B14F-4D97-AF65-F5344CB8AC3E}">
        <p14:creationId xmlns:p14="http://schemas.microsoft.com/office/powerpoint/2010/main" val="939226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dirty="0"/>
          </a:p>
        </p:txBody>
      </p:sp>
      <p:sp>
        <p:nvSpPr>
          <p:cNvPr id="522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dirty="0"/>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22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22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dirty="0"/>
          </a:p>
        </p:txBody>
      </p:sp>
      <p:sp>
        <p:nvSpPr>
          <p:cNvPr id="522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F973743-340D-4F25-A20C-C0716C4BE8D3}" type="slidenum">
              <a:rPr lang="en-GB"/>
              <a:pPr/>
              <a:t>‹#›</a:t>
            </a:fld>
            <a:endParaRPr lang="en-GB" dirty="0"/>
          </a:p>
        </p:txBody>
      </p:sp>
    </p:spTree>
    <p:extLst>
      <p:ext uri="{BB962C8B-B14F-4D97-AF65-F5344CB8AC3E}">
        <p14:creationId xmlns:p14="http://schemas.microsoft.com/office/powerpoint/2010/main" val="21352852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0712DB-1011-43E1-921E-A0A326A32661}" type="slidenum">
              <a:rPr lang="en-GB"/>
              <a:pPr/>
              <a:t>1</a:t>
            </a:fld>
            <a:endParaRPr lang="en-GB" dirty="0"/>
          </a:p>
        </p:txBody>
      </p:sp>
      <p:sp>
        <p:nvSpPr>
          <p:cNvPr id="76802" name="Rectangle 2"/>
          <p:cNvSpPr>
            <a:spLocks noGrp="1" noRot="1" noChangeAspect="1" noChangeArrowheads="1" noTextEdit="1"/>
          </p:cNvSpPr>
          <p:nvPr>
            <p:ph type="sldImg"/>
          </p:nvPr>
        </p:nvSpPr>
        <p:spPr>
          <a:xfrm>
            <a:off x="1143000" y="685800"/>
            <a:ext cx="4572000" cy="3429000"/>
          </a:xfrm>
          <a:ln/>
        </p:spPr>
      </p:sp>
      <p:sp>
        <p:nvSpPr>
          <p:cNvPr id="76803" name="Rectangle 3"/>
          <p:cNvSpPr>
            <a:spLocks noGrp="1" noChangeArrowheads="1"/>
          </p:cNvSpPr>
          <p:nvPr>
            <p:ph type="body" idx="1"/>
          </p:nvPr>
        </p:nvSpPr>
        <p:spPr/>
        <p:txBody>
          <a:bodyPr/>
          <a:lstStyle/>
          <a:p>
            <a:endParaRPr lang="en-GB" dirty="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92FAE-22F6-4338-AB8F-645E1075FD2D}" type="slidenum">
              <a:rPr lang="es-ES"/>
              <a:pPr/>
              <a:t>10</a:t>
            </a:fld>
            <a:endParaRPr lang="es-ES"/>
          </a:p>
        </p:txBody>
      </p:sp>
      <p:sp>
        <p:nvSpPr>
          <p:cNvPr id="96258" name="Rectangle 2"/>
          <p:cNvSpPr>
            <a:spLocks noGrp="1" noRot="1" noChangeAspect="1" noChangeArrowheads="1" noTextEdit="1"/>
          </p:cNvSpPr>
          <p:nvPr>
            <p:ph type="sldImg"/>
          </p:nvPr>
        </p:nvSpPr>
        <p:spPr>
          <a:xfrm>
            <a:off x="1143000" y="685800"/>
            <a:ext cx="4572000" cy="3429000"/>
          </a:xfrm>
          <a:ln/>
        </p:spPr>
      </p:sp>
      <p:sp>
        <p:nvSpPr>
          <p:cNvPr id="96259" name="Rectangle 3"/>
          <p:cNvSpPr>
            <a:spLocks noGrp="1" noChangeArrowheads="1"/>
          </p:cNvSpPr>
          <p:nvPr>
            <p:ph type="body" idx="1"/>
          </p:nvPr>
        </p:nvSpPr>
        <p:spPr/>
        <p:txBody>
          <a:bodyPr/>
          <a:lstStyle/>
          <a:p>
            <a:endParaRPr lang="es-ES" baseline="0" dirty="0" smtClean="0"/>
          </a:p>
        </p:txBody>
      </p:sp>
    </p:spTree>
    <p:extLst>
      <p:ext uri="{BB962C8B-B14F-4D97-AF65-F5344CB8AC3E}">
        <p14:creationId xmlns:p14="http://schemas.microsoft.com/office/powerpoint/2010/main" val="1233149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92FAE-22F6-4338-AB8F-645E1075FD2D}" type="slidenum">
              <a:rPr lang="es-ES"/>
              <a:pPr/>
              <a:t>11</a:t>
            </a:fld>
            <a:endParaRPr lang="es-ES"/>
          </a:p>
        </p:txBody>
      </p:sp>
      <p:sp>
        <p:nvSpPr>
          <p:cNvPr id="96258" name="Rectangle 2"/>
          <p:cNvSpPr>
            <a:spLocks noGrp="1" noRot="1" noChangeAspect="1" noChangeArrowheads="1" noTextEdit="1"/>
          </p:cNvSpPr>
          <p:nvPr>
            <p:ph type="sldImg"/>
          </p:nvPr>
        </p:nvSpPr>
        <p:spPr>
          <a:xfrm>
            <a:off x="1143000" y="685800"/>
            <a:ext cx="4572000" cy="3429000"/>
          </a:xfrm>
          <a:ln/>
        </p:spPr>
      </p:sp>
      <p:sp>
        <p:nvSpPr>
          <p:cNvPr id="96259" name="Rectangle 3"/>
          <p:cNvSpPr>
            <a:spLocks noGrp="1" noChangeArrowheads="1"/>
          </p:cNvSpPr>
          <p:nvPr>
            <p:ph type="body" idx="1"/>
          </p:nvPr>
        </p:nvSpPr>
        <p:spPr/>
        <p:txBody>
          <a:bodyPr/>
          <a:lstStyle/>
          <a:p>
            <a:endParaRPr lang="es-ES" baseline="0" dirty="0" smtClean="0"/>
          </a:p>
        </p:txBody>
      </p:sp>
    </p:spTree>
    <p:extLst>
      <p:ext uri="{BB962C8B-B14F-4D97-AF65-F5344CB8AC3E}">
        <p14:creationId xmlns:p14="http://schemas.microsoft.com/office/powerpoint/2010/main" val="871280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92FAE-22F6-4338-AB8F-645E1075FD2D}" type="slidenum">
              <a:rPr lang="es-ES"/>
              <a:pPr/>
              <a:t>12</a:t>
            </a:fld>
            <a:endParaRPr lang="es-ES"/>
          </a:p>
        </p:txBody>
      </p:sp>
      <p:sp>
        <p:nvSpPr>
          <p:cNvPr id="96258" name="Rectangle 2"/>
          <p:cNvSpPr>
            <a:spLocks noGrp="1" noRot="1" noChangeAspect="1" noChangeArrowheads="1" noTextEdit="1"/>
          </p:cNvSpPr>
          <p:nvPr>
            <p:ph type="sldImg"/>
          </p:nvPr>
        </p:nvSpPr>
        <p:spPr>
          <a:xfrm>
            <a:off x="1143000" y="685800"/>
            <a:ext cx="4572000" cy="3429000"/>
          </a:xfrm>
          <a:ln/>
        </p:spPr>
      </p:sp>
      <p:sp>
        <p:nvSpPr>
          <p:cNvPr id="96259" name="Rectangle 3"/>
          <p:cNvSpPr>
            <a:spLocks noGrp="1" noChangeArrowheads="1"/>
          </p:cNvSpPr>
          <p:nvPr>
            <p:ph type="body" idx="1"/>
          </p:nvPr>
        </p:nvSpPr>
        <p:spPr/>
        <p:txBody>
          <a:bodyPr/>
          <a:lstStyle/>
          <a:p>
            <a:endParaRPr lang="es-ES"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92FAE-22F6-4338-AB8F-645E1075FD2D}" type="slidenum">
              <a:rPr lang="es-ES"/>
              <a:pPr/>
              <a:t>2</a:t>
            </a:fld>
            <a:endParaRPr lang="es-ES"/>
          </a:p>
        </p:txBody>
      </p:sp>
      <p:sp>
        <p:nvSpPr>
          <p:cNvPr id="96258" name="Rectangle 2"/>
          <p:cNvSpPr>
            <a:spLocks noGrp="1" noRot="1" noChangeAspect="1" noChangeArrowheads="1" noTextEdit="1"/>
          </p:cNvSpPr>
          <p:nvPr>
            <p:ph type="sldImg"/>
          </p:nvPr>
        </p:nvSpPr>
        <p:spPr>
          <a:xfrm>
            <a:off x="1143000" y="685800"/>
            <a:ext cx="4572000" cy="3429000"/>
          </a:xfrm>
          <a:ln/>
        </p:spPr>
      </p:sp>
      <p:sp>
        <p:nvSpPr>
          <p:cNvPr id="96259" name="Rectangle 3"/>
          <p:cNvSpPr>
            <a:spLocks noGrp="1" noChangeArrowheads="1"/>
          </p:cNvSpPr>
          <p:nvPr>
            <p:ph type="body" idx="1"/>
          </p:nvPr>
        </p:nvSpPr>
        <p:spPr/>
        <p:txBody>
          <a:bodyPr/>
          <a:lstStyle/>
          <a:p>
            <a:endParaRPr lang="es-ES" baseline="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92FAE-22F6-4338-AB8F-645E1075FD2D}" type="slidenum">
              <a:rPr lang="es-ES"/>
              <a:pPr/>
              <a:t>3</a:t>
            </a:fld>
            <a:endParaRPr lang="es-ES"/>
          </a:p>
        </p:txBody>
      </p:sp>
      <p:sp>
        <p:nvSpPr>
          <p:cNvPr id="96258" name="Rectangle 2"/>
          <p:cNvSpPr>
            <a:spLocks noGrp="1" noRot="1" noChangeAspect="1" noChangeArrowheads="1" noTextEdit="1"/>
          </p:cNvSpPr>
          <p:nvPr>
            <p:ph type="sldImg"/>
          </p:nvPr>
        </p:nvSpPr>
        <p:spPr>
          <a:xfrm>
            <a:off x="1143000" y="685800"/>
            <a:ext cx="4572000" cy="3429000"/>
          </a:xfrm>
          <a:ln/>
        </p:spPr>
      </p:sp>
      <p:sp>
        <p:nvSpPr>
          <p:cNvPr id="96259" name="Rectangle 3"/>
          <p:cNvSpPr>
            <a:spLocks noGrp="1" noChangeArrowheads="1"/>
          </p:cNvSpPr>
          <p:nvPr>
            <p:ph type="body" idx="1"/>
          </p:nvPr>
        </p:nvSpPr>
        <p:spPr/>
        <p:txBody>
          <a:bodyPr/>
          <a:lstStyle/>
          <a:p>
            <a:endParaRPr lang="es-ES"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92FAE-22F6-4338-AB8F-645E1075FD2D}" type="slidenum">
              <a:rPr lang="es-ES"/>
              <a:pPr/>
              <a:t>4</a:t>
            </a:fld>
            <a:endParaRPr lang="es-ES"/>
          </a:p>
        </p:txBody>
      </p:sp>
      <p:sp>
        <p:nvSpPr>
          <p:cNvPr id="96258" name="Rectangle 2"/>
          <p:cNvSpPr>
            <a:spLocks noGrp="1" noRot="1" noChangeAspect="1" noChangeArrowheads="1" noTextEdit="1"/>
          </p:cNvSpPr>
          <p:nvPr>
            <p:ph type="sldImg"/>
          </p:nvPr>
        </p:nvSpPr>
        <p:spPr>
          <a:xfrm>
            <a:off x="1143000" y="685800"/>
            <a:ext cx="4572000" cy="3429000"/>
          </a:xfrm>
          <a:ln/>
        </p:spPr>
      </p:sp>
      <p:sp>
        <p:nvSpPr>
          <p:cNvPr id="96259" name="Rectangle 3"/>
          <p:cNvSpPr>
            <a:spLocks noGrp="1" noChangeArrowheads="1"/>
          </p:cNvSpPr>
          <p:nvPr>
            <p:ph type="body" idx="1"/>
          </p:nvPr>
        </p:nvSpPr>
        <p:spPr/>
        <p:txBody>
          <a:bodyPr/>
          <a:lstStyle/>
          <a:p>
            <a:endParaRPr lang="es-ES" baseline="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92FAE-22F6-4338-AB8F-645E1075FD2D}" type="slidenum">
              <a:rPr lang="es-ES"/>
              <a:pPr/>
              <a:t>5</a:t>
            </a:fld>
            <a:endParaRPr lang="es-ES"/>
          </a:p>
        </p:txBody>
      </p:sp>
      <p:sp>
        <p:nvSpPr>
          <p:cNvPr id="96258" name="Rectangle 2"/>
          <p:cNvSpPr>
            <a:spLocks noGrp="1" noRot="1" noChangeAspect="1" noChangeArrowheads="1" noTextEdit="1"/>
          </p:cNvSpPr>
          <p:nvPr>
            <p:ph type="sldImg"/>
          </p:nvPr>
        </p:nvSpPr>
        <p:spPr>
          <a:xfrm>
            <a:off x="1143000" y="685800"/>
            <a:ext cx="4572000" cy="3429000"/>
          </a:xfrm>
          <a:ln/>
        </p:spPr>
      </p:sp>
      <p:sp>
        <p:nvSpPr>
          <p:cNvPr id="96259" name="Rectangle 3"/>
          <p:cNvSpPr>
            <a:spLocks noGrp="1" noChangeArrowheads="1"/>
          </p:cNvSpPr>
          <p:nvPr>
            <p:ph type="body" idx="1"/>
          </p:nvPr>
        </p:nvSpPr>
        <p:spPr/>
        <p:txBody>
          <a:bodyPr/>
          <a:lstStyle/>
          <a:p>
            <a:endParaRPr lang="es-ES"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92FAE-22F6-4338-AB8F-645E1075FD2D}" type="slidenum">
              <a:rPr lang="es-ES"/>
              <a:pPr/>
              <a:t>6</a:t>
            </a:fld>
            <a:endParaRPr lang="es-ES"/>
          </a:p>
        </p:txBody>
      </p:sp>
      <p:sp>
        <p:nvSpPr>
          <p:cNvPr id="96258" name="Rectangle 2"/>
          <p:cNvSpPr>
            <a:spLocks noGrp="1" noRot="1" noChangeAspect="1" noChangeArrowheads="1" noTextEdit="1"/>
          </p:cNvSpPr>
          <p:nvPr>
            <p:ph type="sldImg"/>
          </p:nvPr>
        </p:nvSpPr>
        <p:spPr>
          <a:xfrm>
            <a:off x="1143000" y="685800"/>
            <a:ext cx="4572000" cy="3429000"/>
          </a:xfrm>
          <a:ln/>
        </p:spPr>
      </p:sp>
      <p:sp>
        <p:nvSpPr>
          <p:cNvPr id="96259" name="Rectangle 3"/>
          <p:cNvSpPr>
            <a:spLocks noGrp="1" noChangeArrowheads="1"/>
          </p:cNvSpPr>
          <p:nvPr>
            <p:ph type="body" idx="1"/>
          </p:nvPr>
        </p:nvSpPr>
        <p:spPr/>
        <p:txBody>
          <a:bodyPr/>
          <a:lstStyle/>
          <a:p>
            <a:endParaRPr lang="es-ES" baseline="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92FAE-22F6-4338-AB8F-645E1075FD2D}" type="slidenum">
              <a:rPr lang="es-ES"/>
              <a:pPr/>
              <a:t>7</a:t>
            </a:fld>
            <a:endParaRPr lang="es-ES"/>
          </a:p>
        </p:txBody>
      </p:sp>
      <p:sp>
        <p:nvSpPr>
          <p:cNvPr id="96258" name="Rectangle 2"/>
          <p:cNvSpPr>
            <a:spLocks noGrp="1" noRot="1" noChangeAspect="1" noChangeArrowheads="1" noTextEdit="1"/>
          </p:cNvSpPr>
          <p:nvPr>
            <p:ph type="sldImg"/>
          </p:nvPr>
        </p:nvSpPr>
        <p:spPr>
          <a:xfrm>
            <a:off x="1143000" y="685800"/>
            <a:ext cx="4572000" cy="3429000"/>
          </a:xfrm>
          <a:ln/>
        </p:spPr>
      </p:sp>
      <p:sp>
        <p:nvSpPr>
          <p:cNvPr id="96259" name="Rectangle 3"/>
          <p:cNvSpPr>
            <a:spLocks noGrp="1" noChangeArrowheads="1"/>
          </p:cNvSpPr>
          <p:nvPr>
            <p:ph type="body" idx="1"/>
          </p:nvPr>
        </p:nvSpPr>
        <p:spPr/>
        <p:txBody>
          <a:bodyPr/>
          <a:lstStyle/>
          <a:p>
            <a:endParaRPr lang="es-ES" baseline="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92FAE-22F6-4338-AB8F-645E1075FD2D}" type="slidenum">
              <a:rPr lang="es-ES"/>
              <a:pPr/>
              <a:t>8</a:t>
            </a:fld>
            <a:endParaRPr lang="es-ES"/>
          </a:p>
        </p:txBody>
      </p:sp>
      <p:sp>
        <p:nvSpPr>
          <p:cNvPr id="96258" name="Rectangle 2"/>
          <p:cNvSpPr>
            <a:spLocks noGrp="1" noRot="1" noChangeAspect="1" noChangeArrowheads="1" noTextEdit="1"/>
          </p:cNvSpPr>
          <p:nvPr>
            <p:ph type="sldImg"/>
          </p:nvPr>
        </p:nvSpPr>
        <p:spPr>
          <a:xfrm>
            <a:off x="1143000" y="685800"/>
            <a:ext cx="4572000" cy="3429000"/>
          </a:xfrm>
          <a:ln/>
        </p:spPr>
      </p:sp>
      <p:sp>
        <p:nvSpPr>
          <p:cNvPr id="96259" name="Rectangle 3"/>
          <p:cNvSpPr>
            <a:spLocks noGrp="1" noChangeArrowheads="1"/>
          </p:cNvSpPr>
          <p:nvPr>
            <p:ph type="body" idx="1"/>
          </p:nvPr>
        </p:nvSpPr>
        <p:spPr/>
        <p:txBody>
          <a:bodyPr/>
          <a:lstStyle/>
          <a:p>
            <a:endParaRPr lang="es-ES" baseline="0" dirty="0" smtClean="0"/>
          </a:p>
        </p:txBody>
      </p:sp>
    </p:spTree>
    <p:extLst>
      <p:ext uri="{BB962C8B-B14F-4D97-AF65-F5344CB8AC3E}">
        <p14:creationId xmlns:p14="http://schemas.microsoft.com/office/powerpoint/2010/main" val="3358530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92FAE-22F6-4338-AB8F-645E1075FD2D}" type="slidenum">
              <a:rPr lang="es-ES"/>
              <a:pPr/>
              <a:t>9</a:t>
            </a:fld>
            <a:endParaRPr lang="es-ES"/>
          </a:p>
        </p:txBody>
      </p:sp>
      <p:sp>
        <p:nvSpPr>
          <p:cNvPr id="96258" name="Rectangle 2"/>
          <p:cNvSpPr>
            <a:spLocks noGrp="1" noRot="1" noChangeAspect="1" noChangeArrowheads="1" noTextEdit="1"/>
          </p:cNvSpPr>
          <p:nvPr>
            <p:ph type="sldImg"/>
          </p:nvPr>
        </p:nvSpPr>
        <p:spPr>
          <a:xfrm>
            <a:off x="1143000" y="685800"/>
            <a:ext cx="4572000" cy="3429000"/>
          </a:xfrm>
          <a:ln/>
        </p:spPr>
      </p:sp>
      <p:sp>
        <p:nvSpPr>
          <p:cNvPr id="96259" name="Rectangle 3"/>
          <p:cNvSpPr>
            <a:spLocks noGrp="1" noChangeArrowheads="1"/>
          </p:cNvSpPr>
          <p:nvPr>
            <p:ph type="body" idx="1"/>
          </p:nvPr>
        </p:nvSpPr>
        <p:spPr/>
        <p:txBody>
          <a:bodyPr/>
          <a:lstStyle/>
          <a:p>
            <a:endParaRPr lang="es-ES" baseline="0" dirty="0" smtClean="0"/>
          </a:p>
        </p:txBody>
      </p:sp>
    </p:spTree>
    <p:extLst>
      <p:ext uri="{BB962C8B-B14F-4D97-AF65-F5344CB8AC3E}">
        <p14:creationId xmlns:p14="http://schemas.microsoft.com/office/powerpoint/2010/main" val="3678638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49"/>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endParaRPr lang="es-ES"/>
          </a:p>
        </p:txBody>
      </p:sp>
      <p:sp>
        <p:nvSpPr>
          <p:cNvPr id="5" name="4 - Θέση υποσέλιδου"/>
          <p:cNvSpPr>
            <a:spLocks noGrp="1"/>
          </p:cNvSpPr>
          <p:nvPr>
            <p:ph type="ftr" sz="quarter" idx="11"/>
          </p:nvPr>
        </p:nvSpPr>
        <p:spPr/>
        <p:txBody>
          <a:bodyPr/>
          <a:lstStyle>
            <a:lvl1pPr>
              <a:defRPr/>
            </a:lvl1pPr>
          </a:lstStyle>
          <a:p>
            <a:endParaRPr lang="es-ES"/>
          </a:p>
        </p:txBody>
      </p:sp>
      <p:sp>
        <p:nvSpPr>
          <p:cNvPr id="6" name="5 - Θέση αριθμού διαφάνειας"/>
          <p:cNvSpPr>
            <a:spLocks noGrp="1"/>
          </p:cNvSpPr>
          <p:nvPr>
            <p:ph type="sldNum" sz="quarter" idx="12"/>
          </p:nvPr>
        </p:nvSpPr>
        <p:spPr/>
        <p:txBody>
          <a:bodyPr/>
          <a:lstStyle>
            <a:lvl1pPr>
              <a:defRPr/>
            </a:lvl1pPr>
          </a:lstStyle>
          <a:p>
            <a:fld id="{F07CDC2D-3562-42A7-8812-162F1FC718F4}"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s-ES"/>
          </a:p>
        </p:txBody>
      </p:sp>
      <p:sp>
        <p:nvSpPr>
          <p:cNvPr id="5" name="4 - Θέση υποσέλιδου"/>
          <p:cNvSpPr>
            <a:spLocks noGrp="1"/>
          </p:cNvSpPr>
          <p:nvPr>
            <p:ph type="ftr" sz="quarter" idx="11"/>
          </p:nvPr>
        </p:nvSpPr>
        <p:spPr/>
        <p:txBody>
          <a:bodyPr/>
          <a:lstStyle>
            <a:lvl1pPr>
              <a:defRPr/>
            </a:lvl1pPr>
          </a:lstStyle>
          <a:p>
            <a:endParaRPr lang="es-ES"/>
          </a:p>
        </p:txBody>
      </p:sp>
      <p:sp>
        <p:nvSpPr>
          <p:cNvPr id="6" name="5 - Θέση αριθμού διαφάνειας"/>
          <p:cNvSpPr>
            <a:spLocks noGrp="1"/>
          </p:cNvSpPr>
          <p:nvPr>
            <p:ph type="sldNum" sz="quarter" idx="12"/>
          </p:nvPr>
        </p:nvSpPr>
        <p:spPr/>
        <p:txBody>
          <a:bodyPr/>
          <a:lstStyle>
            <a:lvl1pPr>
              <a:defRPr/>
            </a:lvl1pPr>
          </a:lstStyle>
          <a:p>
            <a:fld id="{533EF52E-A170-474D-8D3B-94958F33FB8B}"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609600"/>
            <a:ext cx="1943100" cy="54864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85800" y="609600"/>
            <a:ext cx="56769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s-ES"/>
          </a:p>
        </p:txBody>
      </p:sp>
      <p:sp>
        <p:nvSpPr>
          <p:cNvPr id="5" name="4 - Θέση υποσέλιδου"/>
          <p:cNvSpPr>
            <a:spLocks noGrp="1"/>
          </p:cNvSpPr>
          <p:nvPr>
            <p:ph type="ftr" sz="quarter" idx="11"/>
          </p:nvPr>
        </p:nvSpPr>
        <p:spPr/>
        <p:txBody>
          <a:bodyPr/>
          <a:lstStyle>
            <a:lvl1pPr>
              <a:defRPr/>
            </a:lvl1pPr>
          </a:lstStyle>
          <a:p>
            <a:endParaRPr lang="es-ES"/>
          </a:p>
        </p:txBody>
      </p:sp>
      <p:sp>
        <p:nvSpPr>
          <p:cNvPr id="6" name="5 - Θέση αριθμού διαφάνειας"/>
          <p:cNvSpPr>
            <a:spLocks noGrp="1"/>
          </p:cNvSpPr>
          <p:nvPr>
            <p:ph type="sldNum" sz="quarter" idx="12"/>
          </p:nvPr>
        </p:nvSpPr>
        <p:spPr/>
        <p:txBody>
          <a:bodyPr/>
          <a:lstStyle>
            <a:lvl1pPr>
              <a:defRPr/>
            </a:lvl1pPr>
          </a:lstStyle>
          <a:p>
            <a:fld id="{1734129B-C4AB-4FBD-88C7-20D3BD72E302}" type="slidenum">
              <a:rPr lang="es-ES"/>
              <a:pPr/>
              <a:t>‹#›</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685800" y="1981200"/>
            <a:ext cx="7772400" cy="4114800"/>
          </a:xfrm>
        </p:spPr>
        <p:txBody>
          <a:bodyPr/>
          <a:lstStyle/>
          <a:p>
            <a:endParaRPr lang="el-GR" dirty="0"/>
          </a:p>
        </p:txBody>
      </p:sp>
      <p:sp>
        <p:nvSpPr>
          <p:cNvPr id="4" name="3 - Θέση ημερομηνίας"/>
          <p:cNvSpPr>
            <a:spLocks noGrp="1"/>
          </p:cNvSpPr>
          <p:nvPr>
            <p:ph type="dt" sz="half" idx="10"/>
          </p:nvPr>
        </p:nvSpPr>
        <p:spPr>
          <a:xfrm>
            <a:off x="685800" y="6248400"/>
            <a:ext cx="1905000" cy="457200"/>
          </a:xfrm>
        </p:spPr>
        <p:txBody>
          <a:bodyPr/>
          <a:lstStyle>
            <a:lvl1pPr>
              <a:defRPr/>
            </a:lvl1pPr>
          </a:lstStyle>
          <a:p>
            <a:endParaRPr lang="es-ES"/>
          </a:p>
        </p:txBody>
      </p:sp>
      <p:sp>
        <p:nvSpPr>
          <p:cNvPr id="5" name="4 - Θέση υποσέλιδου"/>
          <p:cNvSpPr>
            <a:spLocks noGrp="1"/>
          </p:cNvSpPr>
          <p:nvPr>
            <p:ph type="ftr" sz="quarter" idx="11"/>
          </p:nvPr>
        </p:nvSpPr>
        <p:spPr>
          <a:xfrm>
            <a:off x="3124200" y="6248400"/>
            <a:ext cx="2895600" cy="457200"/>
          </a:xfrm>
        </p:spPr>
        <p:txBody>
          <a:bodyPr/>
          <a:lstStyle>
            <a:lvl1pPr>
              <a:defRPr/>
            </a:lvl1pPr>
          </a:lstStyle>
          <a:p>
            <a:endParaRPr lang="es-ES"/>
          </a:p>
        </p:txBody>
      </p:sp>
      <p:sp>
        <p:nvSpPr>
          <p:cNvPr id="6" name="5 - Θέση αριθμού διαφάνειας"/>
          <p:cNvSpPr>
            <a:spLocks noGrp="1"/>
          </p:cNvSpPr>
          <p:nvPr>
            <p:ph type="sldNum" sz="quarter" idx="12"/>
          </p:nvPr>
        </p:nvSpPr>
        <p:spPr>
          <a:xfrm>
            <a:off x="6553200" y="6248400"/>
            <a:ext cx="1905000" cy="457200"/>
          </a:xfrm>
        </p:spPr>
        <p:txBody>
          <a:bodyPr/>
          <a:lstStyle>
            <a:lvl1pPr>
              <a:defRPr/>
            </a:lvl1pPr>
          </a:lstStyle>
          <a:p>
            <a:fld id="{15A07527-795F-40C6-8069-5FBD3B3A32F5}" type="slidenum">
              <a:rPr lang="es-ES"/>
              <a:pPr/>
              <a:t>‹#›</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E1DC3CB-5CF7-4BCF-B3BF-D6182C4603E1}" type="datetimeFigureOut">
              <a:rPr lang="el-GR" smtClean="0"/>
              <a:pPr/>
              <a:t>8/9/2015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8CAEE46-D151-4204-83DC-36CA770DEEE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s-ES"/>
          </a:p>
        </p:txBody>
      </p:sp>
      <p:sp>
        <p:nvSpPr>
          <p:cNvPr id="5" name="4 - Θέση υποσέλιδου"/>
          <p:cNvSpPr>
            <a:spLocks noGrp="1"/>
          </p:cNvSpPr>
          <p:nvPr>
            <p:ph type="ftr" sz="quarter" idx="11"/>
          </p:nvPr>
        </p:nvSpPr>
        <p:spPr/>
        <p:txBody>
          <a:bodyPr/>
          <a:lstStyle>
            <a:lvl1pPr>
              <a:defRPr/>
            </a:lvl1pPr>
          </a:lstStyle>
          <a:p>
            <a:endParaRPr lang="es-ES"/>
          </a:p>
        </p:txBody>
      </p:sp>
      <p:sp>
        <p:nvSpPr>
          <p:cNvPr id="6" name="5 - Θέση αριθμού διαφάνειας"/>
          <p:cNvSpPr>
            <a:spLocks noGrp="1"/>
          </p:cNvSpPr>
          <p:nvPr>
            <p:ph type="sldNum" sz="quarter" idx="12"/>
          </p:nvPr>
        </p:nvSpPr>
        <p:spPr/>
        <p:txBody>
          <a:bodyPr/>
          <a:lstStyle>
            <a:lvl1pPr>
              <a:defRPr/>
            </a:lvl1pPr>
          </a:lstStyle>
          <a:p>
            <a:fld id="{7ADCA0BE-270F-4F68-9EA0-B012D2EFF284}"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24"/>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s-ES"/>
          </a:p>
        </p:txBody>
      </p:sp>
      <p:sp>
        <p:nvSpPr>
          <p:cNvPr id="5" name="4 - Θέση υποσέλιδου"/>
          <p:cNvSpPr>
            <a:spLocks noGrp="1"/>
          </p:cNvSpPr>
          <p:nvPr>
            <p:ph type="ftr" sz="quarter" idx="11"/>
          </p:nvPr>
        </p:nvSpPr>
        <p:spPr/>
        <p:txBody>
          <a:bodyPr/>
          <a:lstStyle>
            <a:lvl1pPr>
              <a:defRPr/>
            </a:lvl1pPr>
          </a:lstStyle>
          <a:p>
            <a:endParaRPr lang="es-ES"/>
          </a:p>
        </p:txBody>
      </p:sp>
      <p:sp>
        <p:nvSpPr>
          <p:cNvPr id="6" name="5 - Θέση αριθμού διαφάνειας"/>
          <p:cNvSpPr>
            <a:spLocks noGrp="1"/>
          </p:cNvSpPr>
          <p:nvPr>
            <p:ph type="sldNum" sz="quarter" idx="12"/>
          </p:nvPr>
        </p:nvSpPr>
        <p:spPr/>
        <p:txBody>
          <a:bodyPr/>
          <a:lstStyle>
            <a:lvl1pPr>
              <a:defRPr/>
            </a:lvl1pPr>
          </a:lstStyle>
          <a:p>
            <a:fld id="{7CCED0AD-BD27-4BB4-AF2F-74CC92284D54}"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s-ES"/>
          </a:p>
        </p:txBody>
      </p:sp>
      <p:sp>
        <p:nvSpPr>
          <p:cNvPr id="6" name="5 - Θέση υποσέλιδου"/>
          <p:cNvSpPr>
            <a:spLocks noGrp="1"/>
          </p:cNvSpPr>
          <p:nvPr>
            <p:ph type="ftr" sz="quarter" idx="11"/>
          </p:nvPr>
        </p:nvSpPr>
        <p:spPr/>
        <p:txBody>
          <a:bodyPr/>
          <a:lstStyle>
            <a:lvl1pPr>
              <a:defRPr/>
            </a:lvl1pPr>
          </a:lstStyle>
          <a:p>
            <a:endParaRPr lang="es-ES"/>
          </a:p>
        </p:txBody>
      </p:sp>
      <p:sp>
        <p:nvSpPr>
          <p:cNvPr id="7" name="6 - Θέση αριθμού διαφάνειας"/>
          <p:cNvSpPr>
            <a:spLocks noGrp="1"/>
          </p:cNvSpPr>
          <p:nvPr>
            <p:ph type="sldNum" sz="quarter" idx="12"/>
          </p:nvPr>
        </p:nvSpPr>
        <p:spPr/>
        <p:txBody>
          <a:bodyPr/>
          <a:lstStyle>
            <a:lvl1pPr>
              <a:defRPr/>
            </a:lvl1pPr>
          </a:lstStyle>
          <a:p>
            <a:fld id="{74A8E015-C6B9-40AB-871A-7F73ED3A5334}"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3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3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s-ES"/>
          </a:p>
        </p:txBody>
      </p:sp>
      <p:sp>
        <p:nvSpPr>
          <p:cNvPr id="8" name="7 - Θέση υποσέλιδου"/>
          <p:cNvSpPr>
            <a:spLocks noGrp="1"/>
          </p:cNvSpPr>
          <p:nvPr>
            <p:ph type="ftr" sz="quarter" idx="11"/>
          </p:nvPr>
        </p:nvSpPr>
        <p:spPr/>
        <p:txBody>
          <a:bodyPr/>
          <a:lstStyle>
            <a:lvl1pPr>
              <a:defRPr/>
            </a:lvl1pPr>
          </a:lstStyle>
          <a:p>
            <a:endParaRPr lang="es-ES"/>
          </a:p>
        </p:txBody>
      </p:sp>
      <p:sp>
        <p:nvSpPr>
          <p:cNvPr id="9" name="8 - Θέση αριθμού διαφάνειας"/>
          <p:cNvSpPr>
            <a:spLocks noGrp="1"/>
          </p:cNvSpPr>
          <p:nvPr>
            <p:ph type="sldNum" sz="quarter" idx="12"/>
          </p:nvPr>
        </p:nvSpPr>
        <p:spPr/>
        <p:txBody>
          <a:bodyPr/>
          <a:lstStyle>
            <a:lvl1pPr>
              <a:defRPr/>
            </a:lvl1pPr>
          </a:lstStyle>
          <a:p>
            <a:fld id="{004A8EB0-61FA-4A3E-931D-8F65A8E7F095}"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s-ES"/>
          </a:p>
        </p:txBody>
      </p:sp>
      <p:sp>
        <p:nvSpPr>
          <p:cNvPr id="4" name="3 - Θέση υποσέλιδου"/>
          <p:cNvSpPr>
            <a:spLocks noGrp="1"/>
          </p:cNvSpPr>
          <p:nvPr>
            <p:ph type="ftr" sz="quarter" idx="11"/>
          </p:nvPr>
        </p:nvSpPr>
        <p:spPr/>
        <p:txBody>
          <a:bodyPr/>
          <a:lstStyle>
            <a:lvl1pPr>
              <a:defRPr/>
            </a:lvl1pPr>
          </a:lstStyle>
          <a:p>
            <a:endParaRPr lang="es-ES"/>
          </a:p>
        </p:txBody>
      </p:sp>
      <p:sp>
        <p:nvSpPr>
          <p:cNvPr id="5" name="4 - Θέση αριθμού διαφάνειας"/>
          <p:cNvSpPr>
            <a:spLocks noGrp="1"/>
          </p:cNvSpPr>
          <p:nvPr>
            <p:ph type="sldNum" sz="quarter" idx="12"/>
          </p:nvPr>
        </p:nvSpPr>
        <p:spPr/>
        <p:txBody>
          <a:bodyPr/>
          <a:lstStyle>
            <a:lvl1pPr>
              <a:defRPr/>
            </a:lvl1pPr>
          </a:lstStyle>
          <a:p>
            <a:fld id="{C741CF8B-8449-4879-BDCF-B3290BCB5D94}"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s-ES"/>
          </a:p>
        </p:txBody>
      </p:sp>
      <p:sp>
        <p:nvSpPr>
          <p:cNvPr id="3" name="2 - Θέση υποσέλιδου"/>
          <p:cNvSpPr>
            <a:spLocks noGrp="1"/>
          </p:cNvSpPr>
          <p:nvPr>
            <p:ph type="ftr" sz="quarter" idx="11"/>
          </p:nvPr>
        </p:nvSpPr>
        <p:spPr/>
        <p:txBody>
          <a:bodyPr/>
          <a:lstStyle>
            <a:lvl1pPr>
              <a:defRPr/>
            </a:lvl1pPr>
          </a:lstStyle>
          <a:p>
            <a:endParaRPr lang="es-ES"/>
          </a:p>
        </p:txBody>
      </p:sp>
      <p:sp>
        <p:nvSpPr>
          <p:cNvPr id="4" name="3 - Θέση αριθμού διαφάνειας"/>
          <p:cNvSpPr>
            <a:spLocks noGrp="1"/>
          </p:cNvSpPr>
          <p:nvPr>
            <p:ph type="sldNum" sz="quarter" idx="12"/>
          </p:nvPr>
        </p:nvSpPr>
        <p:spPr/>
        <p:txBody>
          <a:bodyPr/>
          <a:lstStyle>
            <a:lvl1pPr>
              <a:defRPr/>
            </a:lvl1pPr>
          </a:lstStyle>
          <a:p>
            <a:fld id="{7143E796-94EE-4BF1-BCAA-4A8374467018}"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2"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s-ES"/>
          </a:p>
        </p:txBody>
      </p:sp>
      <p:sp>
        <p:nvSpPr>
          <p:cNvPr id="6" name="5 - Θέση υποσέλιδου"/>
          <p:cNvSpPr>
            <a:spLocks noGrp="1"/>
          </p:cNvSpPr>
          <p:nvPr>
            <p:ph type="ftr" sz="quarter" idx="11"/>
          </p:nvPr>
        </p:nvSpPr>
        <p:spPr/>
        <p:txBody>
          <a:bodyPr/>
          <a:lstStyle>
            <a:lvl1pPr>
              <a:defRPr/>
            </a:lvl1pPr>
          </a:lstStyle>
          <a:p>
            <a:endParaRPr lang="es-ES"/>
          </a:p>
        </p:txBody>
      </p:sp>
      <p:sp>
        <p:nvSpPr>
          <p:cNvPr id="7" name="6 - Θέση αριθμού διαφάνειας"/>
          <p:cNvSpPr>
            <a:spLocks noGrp="1"/>
          </p:cNvSpPr>
          <p:nvPr>
            <p:ph type="sldNum" sz="quarter" idx="12"/>
          </p:nvPr>
        </p:nvSpPr>
        <p:spPr/>
        <p:txBody>
          <a:bodyPr/>
          <a:lstStyle>
            <a:lvl1pPr>
              <a:defRPr/>
            </a:lvl1pPr>
          </a:lstStyle>
          <a:p>
            <a:fld id="{E77B553A-231C-4E8D-B49E-402577F83AD9}"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s-ES"/>
          </a:p>
        </p:txBody>
      </p:sp>
      <p:sp>
        <p:nvSpPr>
          <p:cNvPr id="6" name="5 - Θέση υποσέλιδου"/>
          <p:cNvSpPr>
            <a:spLocks noGrp="1"/>
          </p:cNvSpPr>
          <p:nvPr>
            <p:ph type="ftr" sz="quarter" idx="11"/>
          </p:nvPr>
        </p:nvSpPr>
        <p:spPr/>
        <p:txBody>
          <a:bodyPr/>
          <a:lstStyle>
            <a:lvl1pPr>
              <a:defRPr/>
            </a:lvl1pPr>
          </a:lstStyle>
          <a:p>
            <a:endParaRPr lang="es-ES"/>
          </a:p>
        </p:txBody>
      </p:sp>
      <p:sp>
        <p:nvSpPr>
          <p:cNvPr id="7" name="6 - Θέση αριθμού διαφάνειας"/>
          <p:cNvSpPr>
            <a:spLocks noGrp="1"/>
          </p:cNvSpPr>
          <p:nvPr>
            <p:ph type="sldNum" sz="quarter" idx="12"/>
          </p:nvPr>
        </p:nvSpPr>
        <p:spPr/>
        <p:txBody>
          <a:bodyPr/>
          <a:lstStyle>
            <a:lvl1pPr>
              <a:defRPr/>
            </a:lvl1pPr>
          </a:lstStyle>
          <a:p>
            <a:fld id="{5EBC293E-3918-4F9B-9E28-59F97B08741C}"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102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0355" name="Rectangle 1027"/>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0356" name="Rectangle 1028"/>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0358" name="Rectangle 1030"/>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D88DD1-B910-4B81-83A8-053AF43AE061}"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7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D8BD707-D9CF-40AE-B4C6-C98DA3205C09}" type="datetimeFigureOut">
              <a:rPr lang="en-US" smtClean="0">
                <a:solidFill>
                  <a:prstClr val="black">
                    <a:tint val="75000"/>
                  </a:prstClr>
                </a:solidFill>
                <a:latin typeface="Calibri"/>
              </a:rPr>
              <a:pPr fontAlgn="auto">
                <a:spcBef>
                  <a:spcPts val="0"/>
                </a:spcBef>
                <a:spcAft>
                  <a:spcPts val="0"/>
                </a:spcAft>
              </a:pPr>
              <a:t>9/8/2015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7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7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6F15528-21DE-4FAA-801E-634DDDAF4B2B}"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221604467"/>
      </p:ext>
    </p:extLst>
  </p:cSld>
  <p:clrMap bg1="lt1" tx1="dk1" bg2="lt2" tx2="dk2" accent1="accent1" accent2="accent2" accent3="accent3" accent4="accent4" accent5="accent5" accent6="accent6" hlink="hlink" folHlink="folHlink"/>
  <p:sldLayoutIdLst>
    <p:sldLayoutId id="214748377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3216" y="1861364"/>
            <a:ext cx="8280920" cy="1567635"/>
          </a:xfrm>
        </p:spPr>
        <p:txBody>
          <a:bodyPr/>
          <a:lstStyle/>
          <a:p>
            <a:r>
              <a:rPr lang="en-GB" sz="3600" b="1" dirty="0">
                <a:solidFill>
                  <a:schemeClr val="accent2"/>
                </a:solidFill>
                <a:effectLst>
                  <a:outerShdw blurRad="38100" dist="38100" dir="2700000" algn="tl">
                    <a:srgbClr val="C0C0C0"/>
                  </a:outerShdw>
                </a:effectLst>
                <a:latin typeface="Tahoma" pitchFamily="34" charset="0"/>
                <a:cs typeface="Times New Roman" pitchFamily="18" charset="0"/>
              </a:rPr>
              <a:t/>
            </a:r>
            <a:br>
              <a:rPr lang="en-GB" sz="3600" b="1" dirty="0">
                <a:solidFill>
                  <a:schemeClr val="accent2"/>
                </a:solidFill>
                <a:effectLst>
                  <a:outerShdw blurRad="38100" dist="38100" dir="2700000" algn="tl">
                    <a:srgbClr val="C0C0C0"/>
                  </a:outerShdw>
                </a:effectLst>
                <a:latin typeface="Tahoma" pitchFamily="34" charset="0"/>
                <a:cs typeface="Times New Roman" pitchFamily="18" charset="0"/>
              </a:rPr>
            </a:br>
            <a:r>
              <a:rPr lang="el-GR" sz="4000" b="1" dirty="0">
                <a:solidFill>
                  <a:srgbClr val="C00000"/>
                </a:solidFill>
                <a:latin typeface="Calibri" pitchFamily="34" charset="0"/>
                <a:cs typeface="Times New Roman" pitchFamily="18" charset="0"/>
              </a:rPr>
              <a:t>Δ</a:t>
            </a:r>
            <a:r>
              <a:rPr lang="el-GR" sz="4000" b="1" dirty="0" smtClean="0">
                <a:solidFill>
                  <a:srgbClr val="C00000"/>
                </a:solidFill>
                <a:latin typeface="Calibri" pitchFamily="34" charset="0"/>
                <a:cs typeface="Times New Roman" pitchFamily="18" charset="0"/>
              </a:rPr>
              <a:t>ιεπιστημονική Προσέγγιση της Παιδικής Σεξουαλικής Κακοποίησης</a:t>
            </a:r>
            <a:endParaRPr lang="es-ES" b="1" dirty="0">
              <a:solidFill>
                <a:schemeClr val="accent2"/>
              </a:solidFill>
              <a:effectLst>
                <a:outerShdw blurRad="38100" dist="38100" dir="2700000" algn="tl">
                  <a:srgbClr val="C0C0C0"/>
                </a:outerShdw>
              </a:effectLst>
              <a:latin typeface="Tahoma" pitchFamily="34" charset="0"/>
              <a:cs typeface="Times New Roman" pitchFamily="18" charset="0"/>
            </a:endParaRPr>
          </a:p>
        </p:txBody>
      </p:sp>
      <p:sp>
        <p:nvSpPr>
          <p:cNvPr id="3075" name="Rectangle 3"/>
          <p:cNvSpPr>
            <a:spLocks noChangeArrowheads="1"/>
          </p:cNvSpPr>
          <p:nvPr/>
        </p:nvSpPr>
        <p:spPr bwMode="auto">
          <a:xfrm>
            <a:off x="755576" y="4110325"/>
            <a:ext cx="7696200" cy="2000548"/>
          </a:xfrm>
          <a:prstGeom prst="rect">
            <a:avLst/>
          </a:prstGeom>
          <a:noFill/>
          <a:ln w="9525">
            <a:noFill/>
            <a:miter lim="800000"/>
            <a:headEnd/>
            <a:tailEnd/>
          </a:ln>
          <a:effectLst/>
        </p:spPr>
        <p:txBody>
          <a:bodyPr wrap="square">
            <a:spAutoFit/>
          </a:bodyPr>
          <a:lstStyle/>
          <a:p>
            <a:pPr algn="ctr"/>
            <a:r>
              <a:rPr lang="el-GR" sz="2800" b="1" dirty="0" smtClean="0">
                <a:solidFill>
                  <a:srgbClr val="C00000"/>
                </a:solidFill>
                <a:latin typeface="Calibri" pitchFamily="34" charset="0"/>
              </a:rPr>
              <a:t>Αθηνά </a:t>
            </a:r>
            <a:r>
              <a:rPr lang="el-GR" sz="2800" b="1" dirty="0" err="1" smtClean="0">
                <a:solidFill>
                  <a:srgbClr val="C00000"/>
                </a:solidFill>
                <a:latin typeface="Calibri" pitchFamily="34" charset="0"/>
              </a:rPr>
              <a:t>Σπανάκη</a:t>
            </a:r>
            <a:r>
              <a:rPr lang="el-GR" sz="2800" b="1" dirty="0" smtClean="0">
                <a:solidFill>
                  <a:srgbClr val="C00000"/>
                </a:solidFill>
                <a:latin typeface="Calibri" pitchFamily="34" charset="0"/>
              </a:rPr>
              <a:t> – </a:t>
            </a:r>
            <a:r>
              <a:rPr lang="el-GR" sz="2800" b="1" dirty="0" err="1" smtClean="0">
                <a:solidFill>
                  <a:srgbClr val="C00000"/>
                </a:solidFill>
                <a:latin typeface="Calibri" pitchFamily="34" charset="0"/>
              </a:rPr>
              <a:t>Κοχιαδάκη</a:t>
            </a:r>
            <a:endParaRPr lang="el-GR" sz="2800" b="1" dirty="0" smtClean="0">
              <a:solidFill>
                <a:srgbClr val="C00000"/>
              </a:solidFill>
              <a:latin typeface="Calibri" pitchFamily="34" charset="0"/>
            </a:endParaRPr>
          </a:p>
          <a:p>
            <a:pPr algn="ctr"/>
            <a:r>
              <a:rPr lang="el-GR" b="1" dirty="0" smtClean="0">
                <a:latin typeface="Calibri" pitchFamily="34" charset="0"/>
              </a:rPr>
              <a:t>Ιατρός, </a:t>
            </a:r>
            <a:r>
              <a:rPr lang="el-GR" b="1" dirty="0" err="1" smtClean="0">
                <a:latin typeface="Calibri" pitchFamily="34" charset="0"/>
              </a:rPr>
              <a:t>Βιοπαθολόγος</a:t>
            </a:r>
            <a:endParaRPr lang="el-GR" b="1" dirty="0" smtClean="0">
              <a:latin typeface="Calibri" pitchFamily="34" charset="0"/>
            </a:endParaRPr>
          </a:p>
          <a:p>
            <a:pPr algn="ctr"/>
            <a:r>
              <a:rPr lang="el-GR" b="1" dirty="0" smtClean="0">
                <a:latin typeface="Calibri" pitchFamily="34" charset="0"/>
              </a:rPr>
              <a:t>Αντιδήμαρχος Κοινωνικής Πολιτικής Δήμου Ηρακλείου</a:t>
            </a:r>
            <a:endParaRPr lang="en-GB" b="1" dirty="0">
              <a:latin typeface="Calibri" pitchFamily="34" charset="0"/>
            </a:endParaRPr>
          </a:p>
          <a:p>
            <a:pPr algn="ctr"/>
            <a:endParaRPr lang="el-GR" b="1" dirty="0">
              <a:latin typeface="Calibri" pitchFamily="34" charset="0"/>
            </a:endParaRPr>
          </a:p>
          <a:p>
            <a:pPr algn="ctr"/>
            <a:r>
              <a:rPr lang="el-GR" b="1" dirty="0" smtClean="0">
                <a:latin typeface="Calibri" pitchFamily="34" charset="0"/>
              </a:rPr>
              <a:t>                                                                    </a:t>
            </a:r>
            <a:endParaRPr lang="es-ES" b="1" dirty="0">
              <a:latin typeface="Calibri" pitchFamily="34" charset="0"/>
            </a:endParaRPr>
          </a:p>
        </p:txBody>
      </p:sp>
      <p:sp>
        <p:nvSpPr>
          <p:cNvPr id="10" name="9 - TextBox"/>
          <p:cNvSpPr txBox="1"/>
          <p:nvPr/>
        </p:nvSpPr>
        <p:spPr>
          <a:xfrm>
            <a:off x="6372200" y="6067856"/>
            <a:ext cx="2532873" cy="400110"/>
          </a:xfrm>
          <a:prstGeom prst="rect">
            <a:avLst/>
          </a:prstGeom>
          <a:noFill/>
        </p:spPr>
        <p:txBody>
          <a:bodyPr wrap="none" rtlCol="0">
            <a:spAutoFit/>
          </a:bodyPr>
          <a:lstStyle/>
          <a:p>
            <a:r>
              <a:rPr lang="el-GR" sz="2000" dirty="0" smtClean="0">
                <a:latin typeface="Calibri" pitchFamily="34" charset="0"/>
              </a:rPr>
              <a:t>Ηράκλειο, 09/09/2015</a:t>
            </a:r>
            <a:endParaRPr lang="el-GR" sz="2000" dirty="0">
              <a:latin typeface="Calibri" pitchFamily="34" charset="0"/>
            </a:endParaRPr>
          </a:p>
        </p:txBody>
      </p:sp>
      <p:pic>
        <p:nvPicPr>
          <p:cNvPr id="7" name="Picture 10" descr="municipality-herakl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333375"/>
            <a:ext cx="1497013"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79512" y="53752"/>
            <a:ext cx="8229600" cy="1143000"/>
          </a:xfrm>
        </p:spPr>
        <p:txBody>
          <a:bodyPr/>
          <a:lstStyle/>
          <a:p>
            <a:r>
              <a:rPr lang="el-GR" sz="3200" b="1" dirty="0" smtClean="0">
                <a:solidFill>
                  <a:srgbClr val="C00000"/>
                </a:solidFill>
                <a:latin typeface="Calibri" pitchFamily="34" charset="0"/>
              </a:rPr>
              <a:t>Ο ρόλος του εκπαιδευτικού</a:t>
            </a:r>
            <a:endParaRPr lang="es-ES" sz="3200" b="1" dirty="0">
              <a:solidFill>
                <a:srgbClr val="C00000"/>
              </a:solidFill>
              <a:latin typeface="Calibri" pitchFamily="34" charset="0"/>
            </a:endParaRPr>
          </a:p>
        </p:txBody>
      </p:sp>
      <p:sp>
        <p:nvSpPr>
          <p:cNvPr id="95235" name="Rectangle 3"/>
          <p:cNvSpPr>
            <a:spLocks noChangeArrowheads="1"/>
          </p:cNvSpPr>
          <p:nvPr/>
        </p:nvSpPr>
        <p:spPr bwMode="auto">
          <a:xfrm>
            <a:off x="386593" y="1787324"/>
            <a:ext cx="8352160" cy="4601260"/>
          </a:xfrm>
          <a:prstGeom prst="rect">
            <a:avLst/>
          </a:prstGeom>
          <a:noFill/>
          <a:ln w="9525">
            <a:noFill/>
            <a:miter lim="800000"/>
            <a:headEnd/>
            <a:tailEnd/>
          </a:ln>
          <a:effectLst/>
        </p:spPr>
        <p:txBody>
          <a:bodyPr wrap="square" lIns="228528" bIns="0" anchor="ctr">
            <a:spAutoFit/>
          </a:bodyPr>
          <a:lstStyle/>
          <a:p>
            <a:pPr marL="342900" indent="-342900" algn="just">
              <a:spcBef>
                <a:spcPts val="1200"/>
              </a:spcBef>
              <a:buFont typeface="Arial" panose="020B0604020202020204" pitchFamily="34" charset="0"/>
              <a:buChar char="•"/>
            </a:pPr>
            <a:r>
              <a:rPr lang="el-GR" sz="2300" dirty="0" smtClean="0">
                <a:latin typeface="+mn-lt"/>
              </a:rPr>
              <a:t>Ο </a:t>
            </a:r>
            <a:r>
              <a:rPr lang="el-GR" sz="2300" b="1" dirty="0" smtClean="0">
                <a:solidFill>
                  <a:srgbClr val="800000"/>
                </a:solidFill>
                <a:latin typeface="+mn-lt"/>
              </a:rPr>
              <a:t>ρόλος του εκπαιδευτικού </a:t>
            </a:r>
            <a:r>
              <a:rPr lang="el-GR" sz="2300" dirty="0" smtClean="0">
                <a:latin typeface="+mn-lt"/>
              </a:rPr>
              <a:t>είναι εξαιρετικά σημαντικός στην αναγνώριση συμπτωμάτων πιθανής κακοποίησης του παιδιού και την αποκάλυψη αυτής, καθώς λόγω της καθημερινής πολύωρης επαφής τους με τα παιδιά οι εκπαιδευτικοί βρίσκονται στην πρώτη γραμμή αναγνώρισης. </a:t>
            </a:r>
            <a:endParaRPr lang="el-GR" sz="2300" dirty="0" smtClean="0">
              <a:latin typeface="+mn-lt"/>
            </a:endParaRPr>
          </a:p>
          <a:p>
            <a:pPr marL="342900" indent="-342900" algn="just">
              <a:spcBef>
                <a:spcPts val="1200"/>
              </a:spcBef>
              <a:buFont typeface="Arial" panose="020B0604020202020204" pitchFamily="34" charset="0"/>
              <a:buChar char="•"/>
            </a:pPr>
            <a:r>
              <a:rPr lang="el-GR" sz="2300" dirty="0" smtClean="0">
                <a:latin typeface="+mn-lt"/>
              </a:rPr>
              <a:t>Σε </a:t>
            </a:r>
            <a:r>
              <a:rPr lang="el-GR" sz="2300" dirty="0" smtClean="0">
                <a:latin typeface="+mn-lt"/>
              </a:rPr>
              <a:t>αρκετές περιπτώσεις, τα ίδια τα παιδιά αποκαλύπτουν, είτε με </a:t>
            </a:r>
            <a:r>
              <a:rPr lang="el-GR" sz="2300" b="1" dirty="0" smtClean="0">
                <a:solidFill>
                  <a:srgbClr val="800000"/>
                </a:solidFill>
                <a:latin typeface="+mn-lt"/>
              </a:rPr>
              <a:t>άμεσο</a:t>
            </a:r>
            <a:r>
              <a:rPr lang="el-GR" sz="2300" dirty="0" smtClean="0">
                <a:latin typeface="+mn-lt"/>
              </a:rPr>
              <a:t> είτε με </a:t>
            </a:r>
            <a:r>
              <a:rPr lang="el-GR" sz="2300" b="1" dirty="0" smtClean="0">
                <a:solidFill>
                  <a:srgbClr val="800000"/>
                </a:solidFill>
                <a:latin typeface="+mn-lt"/>
              </a:rPr>
              <a:t>έμμεσο</a:t>
            </a:r>
            <a:r>
              <a:rPr lang="el-GR" sz="2300" dirty="0" smtClean="0">
                <a:latin typeface="+mn-lt"/>
              </a:rPr>
              <a:t> τρόπο, την κακοποίηση τους. </a:t>
            </a:r>
            <a:endParaRPr lang="el-GR" sz="2300" dirty="0" smtClean="0">
              <a:latin typeface="+mn-lt"/>
            </a:endParaRPr>
          </a:p>
          <a:p>
            <a:pPr marL="342900" indent="-342900" algn="just">
              <a:spcBef>
                <a:spcPts val="1200"/>
              </a:spcBef>
              <a:buFont typeface="Arial" panose="020B0604020202020204" pitchFamily="34" charset="0"/>
              <a:buChar char="•"/>
            </a:pPr>
            <a:r>
              <a:rPr lang="el-GR" sz="2300" dirty="0" smtClean="0">
                <a:latin typeface="+mn-lt"/>
              </a:rPr>
              <a:t>Σε </a:t>
            </a:r>
            <a:r>
              <a:rPr lang="el-GR" sz="2300" dirty="0" smtClean="0">
                <a:latin typeface="+mn-lt"/>
              </a:rPr>
              <a:t>κάθε περίπτωση, με όποιον τρόπο κι αν επιλέξει το παιδί να προσπαθήσει να επικοινωνήσει την εμπειρία του και να ζητήσει βοήθεια, </a:t>
            </a:r>
            <a:r>
              <a:rPr lang="el-GR" sz="2300" b="1" dirty="0" smtClean="0">
                <a:solidFill>
                  <a:srgbClr val="800000"/>
                </a:solidFill>
                <a:latin typeface="+mn-lt"/>
              </a:rPr>
              <a:t>η ανταπόκριση εκ μέρους των εκπαιδευτικών είναι υψίστης σημασίας </a:t>
            </a:r>
            <a:r>
              <a:rPr lang="el-GR" sz="2300" dirty="0" smtClean="0">
                <a:latin typeface="+mn-lt"/>
              </a:rPr>
              <a:t>καθώς έτσι παρέχεται στο παιδί υποστήριξη και προστασία από περαιτέρω κακοποίηση.</a:t>
            </a:r>
            <a:endParaRPr lang="es-ES" sz="2300" dirty="0">
              <a:latin typeface="+mn-lt"/>
            </a:endParaRPr>
          </a:p>
        </p:txBody>
      </p:sp>
      <p:pic>
        <p:nvPicPr>
          <p:cNvPr id="5" name="Picture 10" descr="municipality-herakl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333375"/>
            <a:ext cx="1497013"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524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additive="base">
                                        <p:cTn id="7"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5235">
                                            <p:txEl>
                                              <p:pRg st="1" end="1"/>
                                            </p:txEl>
                                          </p:spTgt>
                                        </p:tgtEl>
                                        <p:attrNameLst>
                                          <p:attrName>style.visibility</p:attrName>
                                        </p:attrNameLst>
                                      </p:cBhvr>
                                      <p:to>
                                        <p:strVal val="visible"/>
                                      </p:to>
                                    </p:set>
                                    <p:anim calcmode="lin" valueType="num">
                                      <p:cBhvr additive="base">
                                        <p:cTn id="13" dur="5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5235">
                                            <p:txEl>
                                              <p:pRg st="2" end="2"/>
                                            </p:txEl>
                                          </p:spTgt>
                                        </p:tgtEl>
                                        <p:attrNameLst>
                                          <p:attrName>style.visibility</p:attrName>
                                        </p:attrNameLst>
                                      </p:cBhvr>
                                      <p:to>
                                        <p:strVal val="visible"/>
                                      </p:to>
                                    </p:set>
                                    <p:anim calcmode="lin" valueType="num">
                                      <p:cBhvr additive="base">
                                        <p:cTn id="19" dur="5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52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79512" y="53752"/>
            <a:ext cx="8229600" cy="1143000"/>
          </a:xfrm>
        </p:spPr>
        <p:txBody>
          <a:bodyPr/>
          <a:lstStyle/>
          <a:p>
            <a:r>
              <a:rPr lang="el-GR" sz="3200" b="1" dirty="0" smtClean="0">
                <a:solidFill>
                  <a:srgbClr val="C00000"/>
                </a:solidFill>
                <a:latin typeface="Calibri" pitchFamily="34" charset="0"/>
              </a:rPr>
              <a:t>Πρόληψη και αντιμετώπιση</a:t>
            </a:r>
            <a:endParaRPr lang="es-ES" sz="3200" b="1" dirty="0">
              <a:solidFill>
                <a:srgbClr val="C00000"/>
              </a:solidFill>
              <a:latin typeface="Calibri" pitchFamily="34" charset="0"/>
            </a:endParaRPr>
          </a:p>
        </p:txBody>
      </p:sp>
      <p:sp>
        <p:nvSpPr>
          <p:cNvPr id="95235" name="Rectangle 3"/>
          <p:cNvSpPr>
            <a:spLocks noChangeArrowheads="1"/>
          </p:cNvSpPr>
          <p:nvPr/>
        </p:nvSpPr>
        <p:spPr bwMode="auto">
          <a:xfrm>
            <a:off x="365689" y="1837041"/>
            <a:ext cx="8352160" cy="1461939"/>
          </a:xfrm>
          <a:prstGeom prst="rect">
            <a:avLst/>
          </a:prstGeom>
          <a:noFill/>
          <a:ln w="9525">
            <a:noFill/>
            <a:miter lim="800000"/>
            <a:headEnd/>
            <a:tailEnd/>
          </a:ln>
          <a:effectLst/>
        </p:spPr>
        <p:txBody>
          <a:bodyPr wrap="square" lIns="228528" bIns="0" anchor="ctr">
            <a:spAutoFit/>
          </a:bodyPr>
          <a:lstStyle/>
          <a:p>
            <a:pPr marL="342900" indent="-342900" algn="just">
              <a:spcBef>
                <a:spcPts val="1200"/>
              </a:spcBef>
              <a:buFont typeface="Arial" panose="020B0604020202020204" pitchFamily="34" charset="0"/>
              <a:buChar char="•"/>
            </a:pPr>
            <a:r>
              <a:rPr lang="el-GR" b="1" dirty="0" smtClean="0">
                <a:solidFill>
                  <a:srgbClr val="800000"/>
                </a:solidFill>
                <a:latin typeface="+mn-lt"/>
              </a:rPr>
              <a:t>Ευαισθητοποίηση </a:t>
            </a:r>
          </a:p>
          <a:p>
            <a:pPr marL="342900" indent="-342900" algn="just">
              <a:spcBef>
                <a:spcPts val="1200"/>
              </a:spcBef>
              <a:buFont typeface="Arial" panose="020B0604020202020204" pitchFamily="34" charset="0"/>
              <a:buChar char="•"/>
            </a:pPr>
            <a:r>
              <a:rPr lang="el-GR" b="1" dirty="0" smtClean="0">
                <a:solidFill>
                  <a:srgbClr val="800000"/>
                </a:solidFill>
                <a:latin typeface="+mn-lt"/>
              </a:rPr>
              <a:t>Γνώση </a:t>
            </a:r>
            <a:r>
              <a:rPr lang="el-GR" b="1" dirty="0" smtClean="0">
                <a:solidFill>
                  <a:srgbClr val="800000"/>
                </a:solidFill>
                <a:latin typeface="+mn-lt"/>
              </a:rPr>
              <a:t>του θέματος σε όλες του τις </a:t>
            </a:r>
            <a:r>
              <a:rPr lang="el-GR" b="1" dirty="0" smtClean="0">
                <a:solidFill>
                  <a:srgbClr val="800000"/>
                </a:solidFill>
                <a:latin typeface="+mn-lt"/>
              </a:rPr>
              <a:t>εκφάνσεις </a:t>
            </a:r>
          </a:p>
          <a:p>
            <a:pPr marL="342900" indent="-342900" algn="just">
              <a:spcBef>
                <a:spcPts val="1200"/>
              </a:spcBef>
              <a:buFont typeface="Arial" panose="020B0604020202020204" pitchFamily="34" charset="0"/>
              <a:buChar char="•"/>
            </a:pPr>
            <a:r>
              <a:rPr lang="el-GR" b="1" dirty="0" smtClean="0">
                <a:solidFill>
                  <a:srgbClr val="800000"/>
                </a:solidFill>
                <a:latin typeface="+mn-lt"/>
              </a:rPr>
              <a:t>Πρόληψη και αντιμετώπιση</a:t>
            </a:r>
            <a:endParaRPr lang="es-ES" b="1" dirty="0">
              <a:solidFill>
                <a:srgbClr val="800000"/>
              </a:solidFill>
              <a:latin typeface="+mn-lt"/>
            </a:endParaRPr>
          </a:p>
        </p:txBody>
      </p:sp>
      <p:pic>
        <p:nvPicPr>
          <p:cNvPr id="5" name="Picture 10" descr="municipality-herakl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333375"/>
            <a:ext cx="1497013"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http://www.flowmagazine.gr/images/uploads/12_iouniou_pagkosmia_imera_kata_tis_paidikis_ergasia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913" y="3613965"/>
            <a:ext cx="4937936" cy="2979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769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additive="base">
                                        <p:cTn id="7"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5235">
                                            <p:txEl>
                                              <p:pRg st="1" end="1"/>
                                            </p:txEl>
                                          </p:spTgt>
                                        </p:tgtEl>
                                        <p:attrNameLst>
                                          <p:attrName>style.visibility</p:attrName>
                                        </p:attrNameLst>
                                      </p:cBhvr>
                                      <p:to>
                                        <p:strVal val="visible"/>
                                      </p:to>
                                    </p:set>
                                    <p:anim calcmode="lin" valueType="num">
                                      <p:cBhvr additive="base">
                                        <p:cTn id="13" dur="5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5235">
                                            <p:txEl>
                                              <p:pRg st="2" end="2"/>
                                            </p:txEl>
                                          </p:spTgt>
                                        </p:tgtEl>
                                        <p:attrNameLst>
                                          <p:attrName>style.visibility</p:attrName>
                                        </p:attrNameLst>
                                      </p:cBhvr>
                                      <p:to>
                                        <p:strVal val="visible"/>
                                      </p:to>
                                    </p:set>
                                    <p:anim calcmode="lin" valueType="num">
                                      <p:cBhvr additive="base">
                                        <p:cTn id="19" dur="5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52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6496"/>
            <a:ext cx="9138760" cy="6340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036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79512" y="53752"/>
            <a:ext cx="8229600" cy="1143000"/>
          </a:xfrm>
        </p:spPr>
        <p:txBody>
          <a:bodyPr>
            <a:normAutofit/>
          </a:bodyPr>
          <a:lstStyle/>
          <a:p>
            <a:r>
              <a:rPr lang="el-GR" sz="3600" b="1" dirty="0" smtClean="0">
                <a:solidFill>
                  <a:srgbClr val="C00000"/>
                </a:solidFill>
                <a:latin typeface="Calibri" pitchFamily="34" charset="0"/>
              </a:rPr>
              <a:t>Κακοποίηση</a:t>
            </a:r>
            <a:endParaRPr lang="es-ES" sz="3600" b="1" dirty="0">
              <a:solidFill>
                <a:srgbClr val="C00000"/>
              </a:solidFill>
              <a:latin typeface="Calibri" pitchFamily="34" charset="0"/>
            </a:endParaRPr>
          </a:p>
        </p:txBody>
      </p:sp>
      <p:sp>
        <p:nvSpPr>
          <p:cNvPr id="95235" name="Rectangle 3"/>
          <p:cNvSpPr>
            <a:spLocks noChangeArrowheads="1"/>
          </p:cNvSpPr>
          <p:nvPr/>
        </p:nvSpPr>
        <p:spPr bwMode="auto">
          <a:xfrm>
            <a:off x="406120" y="1832330"/>
            <a:ext cx="8352160" cy="3000821"/>
          </a:xfrm>
          <a:prstGeom prst="rect">
            <a:avLst/>
          </a:prstGeom>
          <a:noFill/>
          <a:ln w="9525">
            <a:noFill/>
            <a:miter lim="800000"/>
            <a:headEnd/>
            <a:tailEnd/>
          </a:ln>
          <a:effectLst/>
        </p:spPr>
        <p:txBody>
          <a:bodyPr wrap="square" lIns="228528" bIns="0" anchor="ctr">
            <a:spAutoFit/>
          </a:bodyPr>
          <a:lstStyle/>
          <a:p>
            <a:pPr marL="342900" indent="-342900" algn="just">
              <a:buFont typeface="Arial" panose="020B0604020202020204" pitchFamily="34" charset="0"/>
              <a:buChar char="•"/>
            </a:pPr>
            <a:r>
              <a:rPr lang="el-GR" b="1" dirty="0" smtClean="0">
                <a:latin typeface="+mn-lt"/>
              </a:rPr>
              <a:t>ΠΟΥ</a:t>
            </a:r>
            <a:r>
              <a:rPr lang="el-GR" dirty="0" smtClean="0">
                <a:latin typeface="+mn-lt"/>
              </a:rPr>
              <a:t>: </a:t>
            </a:r>
            <a:r>
              <a:rPr lang="en-US" dirty="0" smtClean="0">
                <a:latin typeface="+mn-lt"/>
              </a:rPr>
              <a:t>H</a:t>
            </a:r>
            <a:r>
              <a:rPr lang="el-GR" dirty="0" smtClean="0">
                <a:latin typeface="+mn-lt"/>
              </a:rPr>
              <a:t> </a:t>
            </a:r>
            <a:r>
              <a:rPr lang="el-GR" dirty="0">
                <a:latin typeface="+mn-lt"/>
              </a:rPr>
              <a:t>κακοποίηση ή κακομεταχείριση των παιδιών περιλαμβάνει όλες τις μορφές σωματικής ή συναισθηματικής μεταχείρισης, σεξουαλικής παραβίασης, παραμέλησης ή παραμελημένης φροντίδας ή εκμετάλλευσης για εμπορικούς ή άλλους σκοπούς, η οποία καταλήγει σε </a:t>
            </a:r>
            <a:r>
              <a:rPr lang="el-GR" b="1" dirty="0">
                <a:solidFill>
                  <a:srgbClr val="800000"/>
                </a:solidFill>
                <a:latin typeface="+mn-lt"/>
              </a:rPr>
              <a:t>συγκεκριμένη</a:t>
            </a:r>
            <a:r>
              <a:rPr lang="el-GR" dirty="0">
                <a:latin typeface="+mn-lt"/>
              </a:rPr>
              <a:t> ή </a:t>
            </a:r>
            <a:r>
              <a:rPr lang="el-GR" b="1" dirty="0">
                <a:solidFill>
                  <a:srgbClr val="800000"/>
                </a:solidFill>
                <a:latin typeface="+mn-lt"/>
              </a:rPr>
              <a:t>εν δυνάμει βλάβη</a:t>
            </a:r>
            <a:r>
              <a:rPr lang="el-GR" dirty="0">
                <a:latin typeface="+mn-lt"/>
              </a:rPr>
              <a:t> που αφορά τη ζωή, την ανάπτυξη και την αξιοπρέπεια του παιδιού, στο πλαίσιο μιας σχέσης ευθύνης, εμπιστοσύνης </a:t>
            </a:r>
            <a:r>
              <a:rPr lang="el-GR" dirty="0" smtClean="0">
                <a:latin typeface="+mn-lt"/>
              </a:rPr>
              <a:t>και </a:t>
            </a:r>
            <a:r>
              <a:rPr lang="el-GR" dirty="0" smtClean="0">
                <a:latin typeface="+mn-lt"/>
              </a:rPr>
              <a:t>δύναμης. </a:t>
            </a:r>
            <a:endParaRPr lang="es-ES" dirty="0">
              <a:latin typeface="+mn-lt"/>
            </a:endParaRPr>
          </a:p>
        </p:txBody>
      </p:sp>
      <p:pic>
        <p:nvPicPr>
          <p:cNvPr id="5" name="Picture 10" descr="municipality-herakl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333375"/>
            <a:ext cx="1497013"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 name="Picture 2" descr="http://www.newsit.gr/files/Image/2014/02/10/resized/00k_544_35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4683459"/>
            <a:ext cx="3059832" cy="19967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additive="base">
                                        <p:cTn id="7"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79512" y="53752"/>
            <a:ext cx="8229600" cy="1143000"/>
          </a:xfrm>
        </p:spPr>
        <p:txBody>
          <a:bodyPr>
            <a:normAutofit/>
          </a:bodyPr>
          <a:lstStyle/>
          <a:p>
            <a:r>
              <a:rPr lang="el-GR" sz="3600" b="1" dirty="0" smtClean="0">
                <a:solidFill>
                  <a:srgbClr val="C00000"/>
                </a:solidFill>
                <a:latin typeface="Calibri" pitchFamily="34" charset="0"/>
              </a:rPr>
              <a:t>Τύποι κακοποίησης</a:t>
            </a:r>
            <a:endParaRPr lang="es-ES" sz="3600" b="1" dirty="0">
              <a:solidFill>
                <a:srgbClr val="C00000"/>
              </a:solidFill>
              <a:latin typeface="Calibri" pitchFamily="34" charset="0"/>
            </a:endParaRPr>
          </a:p>
        </p:txBody>
      </p:sp>
      <p:sp>
        <p:nvSpPr>
          <p:cNvPr id="95235" name="Rectangle 3"/>
          <p:cNvSpPr>
            <a:spLocks noChangeArrowheads="1"/>
          </p:cNvSpPr>
          <p:nvPr/>
        </p:nvSpPr>
        <p:spPr bwMode="auto">
          <a:xfrm>
            <a:off x="444229" y="2250450"/>
            <a:ext cx="8352160" cy="3370153"/>
          </a:xfrm>
          <a:prstGeom prst="rect">
            <a:avLst/>
          </a:prstGeom>
          <a:noFill/>
          <a:ln w="9525">
            <a:noFill/>
            <a:miter lim="800000"/>
            <a:headEnd/>
            <a:tailEnd/>
          </a:ln>
          <a:effectLst/>
        </p:spPr>
        <p:txBody>
          <a:bodyPr wrap="square" lIns="228528" bIns="0" anchor="ctr">
            <a:spAutoFit/>
          </a:bodyPr>
          <a:lstStyle/>
          <a:p>
            <a:pPr marL="342900" indent="-342900" algn="just">
              <a:buFont typeface="Arial" panose="020B0604020202020204" pitchFamily="34" charset="0"/>
              <a:buChar char="•"/>
            </a:pPr>
            <a:r>
              <a:rPr lang="el-GR" dirty="0" smtClean="0">
                <a:latin typeface="+mn-lt"/>
              </a:rPr>
              <a:t>Οι κυριότεροι τύποι κακοποίησης είναι η </a:t>
            </a:r>
            <a:r>
              <a:rPr lang="el-GR" b="1" dirty="0" smtClean="0">
                <a:solidFill>
                  <a:srgbClr val="800000"/>
                </a:solidFill>
                <a:latin typeface="+mn-lt"/>
              </a:rPr>
              <a:t>σωματική</a:t>
            </a:r>
            <a:r>
              <a:rPr lang="el-GR" dirty="0" smtClean="0">
                <a:latin typeface="+mn-lt"/>
              </a:rPr>
              <a:t> κακοποίηση, η </a:t>
            </a:r>
            <a:r>
              <a:rPr lang="el-GR" b="1" dirty="0" smtClean="0">
                <a:solidFill>
                  <a:srgbClr val="800000"/>
                </a:solidFill>
                <a:latin typeface="+mn-lt"/>
              </a:rPr>
              <a:t>παραμέληση</a:t>
            </a:r>
            <a:r>
              <a:rPr lang="el-GR" dirty="0" smtClean="0">
                <a:latin typeface="+mn-lt"/>
              </a:rPr>
              <a:t>, η </a:t>
            </a:r>
            <a:r>
              <a:rPr lang="el-GR" b="1" dirty="0" smtClean="0">
                <a:solidFill>
                  <a:srgbClr val="800000"/>
                </a:solidFill>
                <a:latin typeface="+mn-lt"/>
              </a:rPr>
              <a:t>ψυχολογική</a:t>
            </a:r>
            <a:r>
              <a:rPr lang="el-GR" dirty="0" smtClean="0">
                <a:latin typeface="+mn-lt"/>
              </a:rPr>
              <a:t> – </a:t>
            </a:r>
            <a:r>
              <a:rPr lang="el-GR" b="1" dirty="0" smtClean="0">
                <a:solidFill>
                  <a:srgbClr val="800000"/>
                </a:solidFill>
                <a:latin typeface="+mn-lt"/>
              </a:rPr>
              <a:t>συναισθηματική</a:t>
            </a:r>
            <a:r>
              <a:rPr lang="el-GR" dirty="0" smtClean="0">
                <a:latin typeface="+mn-lt"/>
              </a:rPr>
              <a:t> κακοποίηση και η </a:t>
            </a:r>
            <a:r>
              <a:rPr lang="el-GR" b="1" dirty="0" smtClean="0">
                <a:solidFill>
                  <a:srgbClr val="800000"/>
                </a:solidFill>
                <a:latin typeface="+mn-lt"/>
              </a:rPr>
              <a:t>σεξουαλική</a:t>
            </a:r>
            <a:r>
              <a:rPr lang="el-GR" dirty="0" smtClean="0">
                <a:latin typeface="+mn-lt"/>
              </a:rPr>
              <a:t> κακοποίηση. </a:t>
            </a:r>
            <a:endParaRPr lang="el-GR" dirty="0" smtClean="0">
              <a:latin typeface="+mn-lt"/>
            </a:endParaRPr>
          </a:p>
          <a:p>
            <a:pPr marL="342900" indent="-342900" algn="just">
              <a:buFont typeface="Arial" panose="020B0604020202020204" pitchFamily="34" charset="0"/>
              <a:buChar char="•"/>
            </a:pPr>
            <a:endParaRPr lang="el-GR" dirty="0" smtClean="0">
              <a:latin typeface="+mn-lt"/>
            </a:endParaRPr>
          </a:p>
          <a:p>
            <a:pPr marL="342900" indent="-342900" algn="just">
              <a:buFont typeface="Arial" panose="020B0604020202020204" pitchFamily="34" charset="0"/>
              <a:buChar char="•"/>
            </a:pPr>
            <a:r>
              <a:rPr lang="el-GR" dirty="0" smtClean="0">
                <a:latin typeface="+mn-lt"/>
              </a:rPr>
              <a:t>Οι </a:t>
            </a:r>
            <a:r>
              <a:rPr lang="el-GR" dirty="0" smtClean="0">
                <a:latin typeface="+mn-lt"/>
              </a:rPr>
              <a:t>μορφές αυτές μπορεί να συμβαίνουν </a:t>
            </a:r>
            <a:r>
              <a:rPr lang="el-GR" b="1" dirty="0" smtClean="0">
                <a:solidFill>
                  <a:srgbClr val="800000"/>
                </a:solidFill>
                <a:latin typeface="+mn-lt"/>
              </a:rPr>
              <a:t>μεμονωμένα</a:t>
            </a:r>
            <a:r>
              <a:rPr lang="el-GR" dirty="0" smtClean="0">
                <a:latin typeface="+mn-lt"/>
              </a:rPr>
              <a:t> σε μια οικογένεια ή να </a:t>
            </a:r>
            <a:r>
              <a:rPr lang="el-GR" b="1" dirty="0" smtClean="0">
                <a:solidFill>
                  <a:srgbClr val="800000"/>
                </a:solidFill>
                <a:latin typeface="+mn-lt"/>
              </a:rPr>
              <a:t>συνυπάρχουν</a:t>
            </a:r>
            <a:r>
              <a:rPr lang="el-GR" dirty="0" smtClean="0">
                <a:latin typeface="+mn-lt"/>
              </a:rPr>
              <a:t>. </a:t>
            </a:r>
            <a:endParaRPr lang="el-GR" dirty="0" smtClean="0">
              <a:latin typeface="+mn-lt"/>
            </a:endParaRPr>
          </a:p>
          <a:p>
            <a:pPr marL="342900" indent="-342900" algn="just">
              <a:buFont typeface="Arial" panose="020B0604020202020204" pitchFamily="34" charset="0"/>
              <a:buChar char="•"/>
            </a:pPr>
            <a:endParaRPr lang="el-GR" dirty="0">
              <a:latin typeface="+mn-lt"/>
            </a:endParaRPr>
          </a:p>
          <a:p>
            <a:pPr marL="342900" indent="-342900" algn="just">
              <a:buFont typeface="Arial" panose="020B0604020202020204" pitchFamily="34" charset="0"/>
              <a:buChar char="•"/>
            </a:pPr>
            <a:r>
              <a:rPr lang="el-GR" dirty="0" smtClean="0">
                <a:latin typeface="+mn-lt"/>
              </a:rPr>
              <a:t>Σύμφωνα </a:t>
            </a:r>
            <a:r>
              <a:rPr lang="el-GR" dirty="0" smtClean="0">
                <a:latin typeface="+mn-lt"/>
              </a:rPr>
              <a:t>με έρευνα του Συμβουλίου της Ευρώπης,</a:t>
            </a:r>
            <a:r>
              <a:rPr lang="el-GR" dirty="0" smtClean="0">
                <a:solidFill>
                  <a:srgbClr val="800000"/>
                </a:solidFill>
                <a:latin typeface="+mn-lt"/>
              </a:rPr>
              <a:t> </a:t>
            </a:r>
            <a:r>
              <a:rPr lang="el-GR" b="1" dirty="0" smtClean="0">
                <a:solidFill>
                  <a:srgbClr val="800000"/>
                </a:solidFill>
                <a:latin typeface="+mn-lt"/>
              </a:rPr>
              <a:t>Ε</a:t>
            </a:r>
            <a:r>
              <a:rPr lang="el-GR" b="1" dirty="0" smtClean="0">
                <a:solidFill>
                  <a:srgbClr val="800000"/>
                </a:solidFill>
                <a:latin typeface="+mn-lt"/>
              </a:rPr>
              <a:t>ΝΑ </a:t>
            </a:r>
            <a:r>
              <a:rPr lang="el-GR" b="1" dirty="0" smtClean="0">
                <a:solidFill>
                  <a:srgbClr val="800000"/>
                </a:solidFill>
                <a:latin typeface="+mn-lt"/>
              </a:rPr>
              <a:t>στα ΠΕΝΤΕ</a:t>
            </a:r>
            <a:r>
              <a:rPr lang="el-GR" dirty="0" smtClean="0">
                <a:latin typeface="+mn-lt"/>
              </a:rPr>
              <a:t> παιδιά πέφτει θύμα σεξουαλικής κακοποίησης.</a:t>
            </a:r>
            <a:endParaRPr lang="es-ES" dirty="0">
              <a:latin typeface="+mn-lt"/>
            </a:endParaRPr>
          </a:p>
        </p:txBody>
      </p:sp>
      <p:pic>
        <p:nvPicPr>
          <p:cNvPr id="5" name="Picture 10" descr="municipality-herakl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333375"/>
            <a:ext cx="1497013"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85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additive="base">
                                        <p:cTn id="7"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5235">
                                            <p:txEl>
                                              <p:pRg st="2" end="2"/>
                                            </p:txEl>
                                          </p:spTgt>
                                        </p:tgtEl>
                                        <p:attrNameLst>
                                          <p:attrName>style.visibility</p:attrName>
                                        </p:attrNameLst>
                                      </p:cBhvr>
                                      <p:to>
                                        <p:strVal val="visible"/>
                                      </p:to>
                                    </p:set>
                                    <p:anim calcmode="lin" valueType="num">
                                      <p:cBhvr additive="base">
                                        <p:cTn id="13" dur="5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5235">
                                            <p:txEl>
                                              <p:pRg st="4" end="4"/>
                                            </p:txEl>
                                          </p:spTgt>
                                        </p:tgtEl>
                                        <p:attrNameLst>
                                          <p:attrName>style.visibility</p:attrName>
                                        </p:attrNameLst>
                                      </p:cBhvr>
                                      <p:to>
                                        <p:strVal val="visible"/>
                                      </p:to>
                                    </p:set>
                                    <p:anim calcmode="lin" valueType="num">
                                      <p:cBhvr additive="base">
                                        <p:cTn id="19" dur="500" fill="hold"/>
                                        <p:tgtEl>
                                          <p:spTgt spid="9523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52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79512" y="53752"/>
            <a:ext cx="8229600" cy="1143000"/>
          </a:xfrm>
        </p:spPr>
        <p:txBody>
          <a:bodyPr/>
          <a:lstStyle/>
          <a:p>
            <a:r>
              <a:rPr lang="el-GR" sz="3200" b="1" dirty="0" smtClean="0">
                <a:solidFill>
                  <a:srgbClr val="C00000"/>
                </a:solidFill>
                <a:latin typeface="Calibri" pitchFamily="34" charset="0"/>
              </a:rPr>
              <a:t>Σεξουαλική κακοποίηση</a:t>
            </a:r>
            <a:endParaRPr lang="es-ES" sz="3200" b="1" dirty="0">
              <a:solidFill>
                <a:srgbClr val="C00000"/>
              </a:solidFill>
              <a:latin typeface="Calibri" pitchFamily="34" charset="0"/>
            </a:endParaRPr>
          </a:p>
        </p:txBody>
      </p:sp>
      <p:sp>
        <p:nvSpPr>
          <p:cNvPr id="95235" name="Rectangle 3"/>
          <p:cNvSpPr>
            <a:spLocks noChangeArrowheads="1"/>
          </p:cNvSpPr>
          <p:nvPr/>
        </p:nvSpPr>
        <p:spPr bwMode="auto">
          <a:xfrm>
            <a:off x="445318" y="2132856"/>
            <a:ext cx="8352160" cy="3123932"/>
          </a:xfrm>
          <a:prstGeom prst="rect">
            <a:avLst/>
          </a:prstGeom>
          <a:noFill/>
          <a:ln w="9525">
            <a:noFill/>
            <a:miter lim="800000"/>
            <a:headEnd/>
            <a:tailEnd/>
          </a:ln>
          <a:effectLst/>
        </p:spPr>
        <p:txBody>
          <a:bodyPr wrap="square" lIns="228528" bIns="0" anchor="ctr">
            <a:spAutoFit/>
          </a:bodyPr>
          <a:lstStyle/>
          <a:p>
            <a:pPr marL="342900" indent="-342900" algn="just">
              <a:buFont typeface="Arial" panose="020B0604020202020204" pitchFamily="34" charset="0"/>
              <a:buChar char="•"/>
            </a:pPr>
            <a:r>
              <a:rPr lang="el-GR" sz="2500" dirty="0" smtClean="0">
                <a:latin typeface="+mn-lt"/>
              </a:rPr>
              <a:t>Τα στοιχεία σοκάρουν, όπως επίσης και οι διαστάσεις που λαμβάνει το φαινόμενο. </a:t>
            </a:r>
            <a:endParaRPr lang="el-GR" sz="2500" dirty="0" smtClean="0">
              <a:latin typeface="+mn-lt"/>
            </a:endParaRPr>
          </a:p>
          <a:p>
            <a:pPr marL="342900" indent="-342900" algn="just">
              <a:buFont typeface="Arial" panose="020B0604020202020204" pitchFamily="34" charset="0"/>
              <a:buChar char="•"/>
            </a:pPr>
            <a:endParaRPr lang="el-GR" sz="2500" dirty="0">
              <a:latin typeface="+mn-lt"/>
            </a:endParaRPr>
          </a:p>
          <a:p>
            <a:pPr marL="342900" indent="-342900" algn="just">
              <a:buFont typeface="Arial" panose="020B0604020202020204" pitchFamily="34" charset="0"/>
              <a:buChar char="•"/>
            </a:pPr>
            <a:r>
              <a:rPr lang="el-GR" sz="2500" dirty="0" smtClean="0">
                <a:latin typeface="+mn-lt"/>
              </a:rPr>
              <a:t>Το </a:t>
            </a:r>
            <a:r>
              <a:rPr lang="el-GR" sz="2500" dirty="0" smtClean="0">
                <a:latin typeface="+mn-lt"/>
              </a:rPr>
              <a:t>πιο ανησυχητικό όμως είναι ότι η σεξουαλική παρενόχληση και κακοποίηση παιδιών είναι </a:t>
            </a:r>
            <a:r>
              <a:rPr lang="el-GR" sz="2500" b="1" dirty="0" smtClean="0">
                <a:solidFill>
                  <a:srgbClr val="800000"/>
                </a:solidFill>
                <a:latin typeface="+mn-lt"/>
              </a:rPr>
              <a:t>το κατ’ εξοχήν αφανές έγκλημα</a:t>
            </a:r>
            <a:r>
              <a:rPr lang="el-GR" sz="2500" dirty="0" smtClean="0">
                <a:latin typeface="+mn-lt"/>
              </a:rPr>
              <a:t>. Αυτά που γνωρίζουμε είναι λίγα σε σχέση με αυτά που συμβαίνουν, γιατί υπάρχει ένα τεράστιο πέπλο σιωπής.</a:t>
            </a:r>
            <a:endParaRPr lang="es-ES" sz="2500" dirty="0">
              <a:latin typeface="+mn-lt"/>
            </a:endParaRPr>
          </a:p>
        </p:txBody>
      </p:sp>
      <p:pic>
        <p:nvPicPr>
          <p:cNvPr id="5" name="Picture 10" descr="municipality-herakl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333375"/>
            <a:ext cx="1497013"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61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additive="base">
                                        <p:cTn id="7"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5235">
                                            <p:txEl>
                                              <p:pRg st="2" end="2"/>
                                            </p:txEl>
                                          </p:spTgt>
                                        </p:tgtEl>
                                        <p:attrNameLst>
                                          <p:attrName>style.visibility</p:attrName>
                                        </p:attrNameLst>
                                      </p:cBhvr>
                                      <p:to>
                                        <p:strVal val="visible"/>
                                      </p:to>
                                    </p:set>
                                    <p:anim calcmode="lin" valueType="num">
                                      <p:cBhvr additive="base">
                                        <p:cTn id="13" dur="5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79512" y="53752"/>
            <a:ext cx="8229600" cy="1143000"/>
          </a:xfrm>
        </p:spPr>
        <p:txBody>
          <a:bodyPr>
            <a:normAutofit/>
          </a:bodyPr>
          <a:lstStyle/>
          <a:p>
            <a:r>
              <a:rPr lang="el-GR" sz="3000" b="1" dirty="0" smtClean="0">
                <a:solidFill>
                  <a:srgbClr val="C00000"/>
                </a:solidFill>
                <a:latin typeface="Calibri" pitchFamily="34" charset="0"/>
              </a:rPr>
              <a:t>Επιπτώσεις στην παιδική και ενήλικη ζωή</a:t>
            </a:r>
            <a:endParaRPr lang="es-ES" sz="3000" b="1" dirty="0">
              <a:solidFill>
                <a:srgbClr val="C00000"/>
              </a:solidFill>
              <a:latin typeface="Calibri" pitchFamily="34" charset="0"/>
            </a:endParaRPr>
          </a:p>
        </p:txBody>
      </p:sp>
      <p:sp>
        <p:nvSpPr>
          <p:cNvPr id="95235" name="Rectangle 3"/>
          <p:cNvSpPr>
            <a:spLocks noChangeArrowheads="1"/>
          </p:cNvSpPr>
          <p:nvPr/>
        </p:nvSpPr>
        <p:spPr bwMode="auto">
          <a:xfrm>
            <a:off x="251520" y="1988840"/>
            <a:ext cx="8501243" cy="2046714"/>
          </a:xfrm>
          <a:prstGeom prst="rect">
            <a:avLst/>
          </a:prstGeom>
          <a:noFill/>
          <a:ln w="9525">
            <a:noFill/>
            <a:miter lim="800000"/>
            <a:headEnd/>
            <a:tailEnd/>
          </a:ln>
          <a:effectLst/>
        </p:spPr>
        <p:txBody>
          <a:bodyPr wrap="square" lIns="228528" bIns="0" anchor="ctr">
            <a:spAutoFit/>
          </a:bodyPr>
          <a:lstStyle/>
          <a:p>
            <a:pPr marL="342900" indent="-342900" algn="just">
              <a:spcBef>
                <a:spcPts val="1200"/>
              </a:spcBef>
              <a:buFont typeface="Arial" panose="020B0604020202020204" pitchFamily="34" charset="0"/>
              <a:buChar char="•"/>
            </a:pPr>
            <a:r>
              <a:rPr lang="el-GR" sz="2500" dirty="0" smtClean="0">
                <a:latin typeface="+mn-lt"/>
              </a:rPr>
              <a:t>Η παιδική σεξουαλική κακοποίηση αποτελεί ένα ζήτημα, οι συνέπειες του οποίου έχουν διάρκεια και επηρεάζουν και τη μετέπειτα ζωή του παιδιού, μετατρέποντας το σε έναν ενήλικα που αντιμετωπίζει δυσκολίες σε διάφορες σημαντικές πτυχές της ζωής του. </a:t>
            </a:r>
            <a:endParaRPr lang="el-GR" sz="2500" dirty="0" smtClean="0">
              <a:latin typeface="+mn-lt"/>
            </a:endParaRPr>
          </a:p>
        </p:txBody>
      </p:sp>
      <p:pic>
        <p:nvPicPr>
          <p:cNvPr id="5" name="Picture 10" descr="municipality-herakl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6987" y="305546"/>
            <a:ext cx="1497013"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www.naftemporiki.gr/fu/p/657601/638/399/0x0000000000640603/2/aselgeia-kakopoiisi-paidion-paidi.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9806" y="4127581"/>
            <a:ext cx="3988871" cy="2494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59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additive="base">
                                        <p:cTn id="7"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79512" y="53752"/>
            <a:ext cx="8229600" cy="1143000"/>
          </a:xfrm>
        </p:spPr>
        <p:txBody>
          <a:bodyPr>
            <a:normAutofit/>
          </a:bodyPr>
          <a:lstStyle/>
          <a:p>
            <a:r>
              <a:rPr lang="el-GR" sz="3000" b="1" dirty="0" smtClean="0">
                <a:solidFill>
                  <a:srgbClr val="C00000"/>
                </a:solidFill>
                <a:latin typeface="Calibri" pitchFamily="34" charset="0"/>
              </a:rPr>
              <a:t>Επιπτώσεις στην παιδική και ενήλικη ζωή</a:t>
            </a:r>
            <a:endParaRPr lang="es-ES" sz="3000" b="1" dirty="0">
              <a:solidFill>
                <a:srgbClr val="C00000"/>
              </a:solidFill>
              <a:latin typeface="Calibri" pitchFamily="34" charset="0"/>
            </a:endParaRPr>
          </a:p>
        </p:txBody>
      </p:sp>
      <p:sp>
        <p:nvSpPr>
          <p:cNvPr id="95235" name="Rectangle 3"/>
          <p:cNvSpPr>
            <a:spLocks noChangeArrowheads="1"/>
          </p:cNvSpPr>
          <p:nvPr/>
        </p:nvSpPr>
        <p:spPr bwMode="auto">
          <a:xfrm>
            <a:off x="251521" y="1802559"/>
            <a:ext cx="8647074" cy="3524042"/>
          </a:xfrm>
          <a:prstGeom prst="rect">
            <a:avLst/>
          </a:prstGeom>
          <a:noFill/>
          <a:ln w="9525">
            <a:noFill/>
            <a:miter lim="800000"/>
            <a:headEnd/>
            <a:tailEnd/>
          </a:ln>
          <a:effectLst/>
        </p:spPr>
        <p:txBody>
          <a:bodyPr wrap="square" lIns="228528" bIns="0" anchor="ctr">
            <a:spAutoFit/>
          </a:bodyPr>
          <a:lstStyle/>
          <a:p>
            <a:pPr marL="342900" indent="-342900" algn="just">
              <a:spcBef>
                <a:spcPts val="1200"/>
              </a:spcBef>
              <a:buFont typeface="Arial" panose="020B0604020202020204" pitchFamily="34" charset="0"/>
              <a:buChar char="•"/>
            </a:pPr>
            <a:r>
              <a:rPr lang="el-GR" dirty="0" smtClean="0">
                <a:latin typeface="+mn-lt"/>
              </a:rPr>
              <a:t>Δημιουργεί </a:t>
            </a:r>
            <a:r>
              <a:rPr lang="el-GR" dirty="0" smtClean="0">
                <a:latin typeface="+mn-lt"/>
              </a:rPr>
              <a:t>άτομα με έντονα προβλήματα στις διαπροσωπικές τους σχέσεις, τα οποία δυσκολεύονται να αγαπήσουν και να εμπιστευτούν, έχουν τάση προς καταχρήσεις, εμφανίζουν ψυχολογικές δυσκολίες, όπως αγχώδεις και συναισθηματικές διαταραχές, καθώς επίσης προβλήματα συμπεριφοράς και προσαρμοστικότητας</a:t>
            </a:r>
            <a:r>
              <a:rPr lang="el-GR" dirty="0" smtClean="0">
                <a:latin typeface="+mn-lt"/>
              </a:rPr>
              <a:t>.</a:t>
            </a:r>
          </a:p>
          <a:p>
            <a:pPr marL="342900" indent="-342900" algn="just">
              <a:spcBef>
                <a:spcPts val="1200"/>
              </a:spcBef>
              <a:buFont typeface="Arial" panose="020B0604020202020204" pitchFamily="34" charset="0"/>
              <a:buChar char="•"/>
            </a:pPr>
            <a:r>
              <a:rPr lang="el-GR" dirty="0">
                <a:latin typeface="+mn-lt"/>
              </a:rPr>
              <a:t>Επίσης οι άνθρωποι που υπέστησαν κακοποίηση στην παιδική τους ηλικία έχουν περισσότερες πιθανότητες να γίνουν οι ίδιοι θύτες όταν ενηλικιωθούν.</a:t>
            </a:r>
            <a:endParaRPr lang="es-ES" dirty="0">
              <a:latin typeface="+mn-lt"/>
            </a:endParaRPr>
          </a:p>
        </p:txBody>
      </p:sp>
      <p:pic>
        <p:nvPicPr>
          <p:cNvPr id="5" name="Picture 10" descr="municipality-herakl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6987" y="305546"/>
            <a:ext cx="1497013"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2" name="Picture 2" descr="http://www.iefimerida.gr/sites/default/files/styles/708x320/public/africae.jpg?itok=jo6lA9j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3111" y="5090366"/>
            <a:ext cx="3910889" cy="1767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05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additive="base">
                                        <p:cTn id="7"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5235">
                                            <p:txEl>
                                              <p:pRg st="1" end="1"/>
                                            </p:txEl>
                                          </p:spTgt>
                                        </p:tgtEl>
                                        <p:attrNameLst>
                                          <p:attrName>style.visibility</p:attrName>
                                        </p:attrNameLst>
                                      </p:cBhvr>
                                      <p:to>
                                        <p:strVal val="visible"/>
                                      </p:to>
                                    </p:set>
                                    <p:anim calcmode="lin" valueType="num">
                                      <p:cBhvr additive="base">
                                        <p:cTn id="13" dur="5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79512" y="53752"/>
            <a:ext cx="8229600" cy="1143000"/>
          </a:xfrm>
        </p:spPr>
        <p:txBody>
          <a:bodyPr/>
          <a:lstStyle/>
          <a:p>
            <a:r>
              <a:rPr lang="el-GR" sz="3200" b="1" dirty="0" smtClean="0">
                <a:solidFill>
                  <a:srgbClr val="C00000"/>
                </a:solidFill>
                <a:latin typeface="Calibri" pitchFamily="34" charset="0"/>
              </a:rPr>
              <a:t>Διεπιστημονική προσέγγιση</a:t>
            </a:r>
            <a:endParaRPr lang="es-ES" sz="3200" b="1" dirty="0">
              <a:solidFill>
                <a:srgbClr val="C00000"/>
              </a:solidFill>
              <a:latin typeface="Calibri" pitchFamily="34" charset="0"/>
            </a:endParaRPr>
          </a:p>
        </p:txBody>
      </p:sp>
      <p:sp>
        <p:nvSpPr>
          <p:cNvPr id="95235" name="Rectangle 3"/>
          <p:cNvSpPr>
            <a:spLocks noChangeArrowheads="1"/>
          </p:cNvSpPr>
          <p:nvPr/>
        </p:nvSpPr>
        <p:spPr bwMode="auto">
          <a:xfrm>
            <a:off x="381149" y="1988840"/>
            <a:ext cx="8352160" cy="4570482"/>
          </a:xfrm>
          <a:prstGeom prst="rect">
            <a:avLst/>
          </a:prstGeom>
          <a:noFill/>
          <a:ln w="9525">
            <a:noFill/>
            <a:miter lim="800000"/>
            <a:headEnd/>
            <a:tailEnd/>
          </a:ln>
          <a:effectLst/>
        </p:spPr>
        <p:txBody>
          <a:bodyPr wrap="square" lIns="228528" bIns="0" anchor="ctr">
            <a:spAutoFit/>
          </a:bodyPr>
          <a:lstStyle/>
          <a:p>
            <a:pPr marL="342900" indent="-342900" algn="just">
              <a:spcBef>
                <a:spcPts val="1200"/>
              </a:spcBef>
              <a:buFont typeface="Arial" panose="020B0604020202020204" pitchFamily="34" charset="0"/>
              <a:buChar char="•"/>
            </a:pPr>
            <a:r>
              <a:rPr lang="el-GR" dirty="0" smtClean="0">
                <a:latin typeface="+mj-lt"/>
              </a:rPr>
              <a:t>Για </a:t>
            </a:r>
            <a:r>
              <a:rPr lang="el-GR" dirty="0" smtClean="0">
                <a:latin typeface="+mj-lt"/>
              </a:rPr>
              <a:t>μια ολοκληρωμένη διαχείριση περιστατικών σεξουαλικής κακοποίησης παιδιών κρίνεται αναγκαία </a:t>
            </a:r>
            <a:r>
              <a:rPr lang="el-GR" dirty="0" smtClean="0">
                <a:latin typeface="+mj-lt"/>
              </a:rPr>
              <a:t>η </a:t>
            </a:r>
            <a:r>
              <a:rPr lang="el-GR" b="1" dirty="0">
                <a:solidFill>
                  <a:srgbClr val="800000"/>
                </a:solidFill>
                <a:latin typeface="+mj-lt"/>
              </a:rPr>
              <a:t>διεπιστημονικότητα</a:t>
            </a:r>
            <a:r>
              <a:rPr lang="el-GR" dirty="0">
                <a:latin typeface="+mj-lt"/>
              </a:rPr>
              <a:t>. </a:t>
            </a:r>
            <a:endParaRPr lang="el-GR" dirty="0" smtClean="0">
              <a:latin typeface="+mj-lt"/>
            </a:endParaRPr>
          </a:p>
          <a:p>
            <a:pPr marL="342900" indent="-342900" algn="just">
              <a:spcBef>
                <a:spcPts val="1200"/>
              </a:spcBef>
              <a:buFont typeface="Arial" panose="020B0604020202020204" pitchFamily="34" charset="0"/>
              <a:buChar char="•"/>
            </a:pPr>
            <a:r>
              <a:rPr lang="el-GR" dirty="0" smtClean="0">
                <a:latin typeface="+mj-lt"/>
              </a:rPr>
              <a:t>Σε </a:t>
            </a:r>
            <a:r>
              <a:rPr lang="el-GR" dirty="0">
                <a:latin typeface="+mj-lt"/>
              </a:rPr>
              <a:t>κάθε περίπτωση οι επαγγελματίες ενός φορέα, αλλά και εκτός του ίδιου φορέα, θα πρέπει να επιδιώκουν τη </a:t>
            </a:r>
            <a:r>
              <a:rPr lang="el-GR" b="1" dirty="0">
                <a:solidFill>
                  <a:srgbClr val="800000"/>
                </a:solidFill>
                <a:latin typeface="+mj-lt"/>
              </a:rPr>
              <a:t>συνεργασία</a:t>
            </a:r>
            <a:r>
              <a:rPr lang="el-GR" dirty="0">
                <a:latin typeface="+mj-lt"/>
              </a:rPr>
              <a:t> μεταξύ τους. </a:t>
            </a:r>
            <a:endParaRPr lang="el-GR" dirty="0" smtClean="0">
              <a:latin typeface="+mj-lt"/>
            </a:endParaRPr>
          </a:p>
          <a:p>
            <a:pPr marL="342900" indent="-342900" algn="just">
              <a:spcBef>
                <a:spcPts val="1200"/>
              </a:spcBef>
              <a:buFont typeface="Arial" panose="020B0604020202020204" pitchFamily="34" charset="0"/>
              <a:buChar char="•"/>
            </a:pPr>
            <a:r>
              <a:rPr lang="el-GR" dirty="0" smtClean="0">
                <a:latin typeface="+mj-lt"/>
              </a:rPr>
              <a:t>Ο </a:t>
            </a:r>
            <a:r>
              <a:rPr lang="el-GR" dirty="0">
                <a:latin typeface="+mj-lt"/>
              </a:rPr>
              <a:t>πυρήνας μιας διεπιστημονικής ομάδας θα πρέπει να αποτελείται από επαγγελματίες από το χώρο της </a:t>
            </a:r>
            <a:r>
              <a:rPr lang="el-GR" b="1" dirty="0">
                <a:solidFill>
                  <a:srgbClr val="800000"/>
                </a:solidFill>
                <a:latin typeface="+mj-lt"/>
              </a:rPr>
              <a:t>υγείας</a:t>
            </a:r>
            <a:r>
              <a:rPr lang="el-GR" dirty="0">
                <a:latin typeface="+mj-lt"/>
              </a:rPr>
              <a:t>, των </a:t>
            </a:r>
            <a:r>
              <a:rPr lang="el-GR" b="1" dirty="0">
                <a:solidFill>
                  <a:srgbClr val="800000"/>
                </a:solidFill>
                <a:latin typeface="+mj-lt"/>
              </a:rPr>
              <a:t>κοινωνικών</a:t>
            </a:r>
            <a:r>
              <a:rPr lang="el-GR" b="1" dirty="0">
                <a:latin typeface="+mj-lt"/>
              </a:rPr>
              <a:t> </a:t>
            </a:r>
            <a:r>
              <a:rPr lang="el-GR" b="1" dirty="0">
                <a:solidFill>
                  <a:srgbClr val="800000"/>
                </a:solidFill>
                <a:latin typeface="+mj-lt"/>
              </a:rPr>
              <a:t>υπηρεσιών</a:t>
            </a:r>
            <a:r>
              <a:rPr lang="el-GR" dirty="0">
                <a:latin typeface="+mj-lt"/>
              </a:rPr>
              <a:t>, της </a:t>
            </a:r>
            <a:r>
              <a:rPr lang="el-GR" b="1" dirty="0">
                <a:solidFill>
                  <a:srgbClr val="800000"/>
                </a:solidFill>
                <a:latin typeface="+mj-lt"/>
              </a:rPr>
              <a:t>δικαιοσύνης</a:t>
            </a:r>
            <a:r>
              <a:rPr lang="el-GR" dirty="0">
                <a:latin typeface="+mj-lt"/>
              </a:rPr>
              <a:t>, της </a:t>
            </a:r>
            <a:r>
              <a:rPr lang="el-GR" b="1" dirty="0">
                <a:solidFill>
                  <a:srgbClr val="800000"/>
                </a:solidFill>
                <a:latin typeface="+mj-lt"/>
              </a:rPr>
              <a:t>αστυνομίας</a:t>
            </a:r>
            <a:r>
              <a:rPr lang="el-GR" dirty="0">
                <a:latin typeface="+mj-lt"/>
              </a:rPr>
              <a:t>, αλλά και της </a:t>
            </a:r>
            <a:r>
              <a:rPr lang="el-GR" b="1" dirty="0">
                <a:solidFill>
                  <a:srgbClr val="800000"/>
                </a:solidFill>
                <a:latin typeface="+mj-lt"/>
              </a:rPr>
              <a:t>εκπαίδευσης</a:t>
            </a:r>
            <a:r>
              <a:rPr lang="el-GR" dirty="0">
                <a:latin typeface="+mj-lt"/>
              </a:rPr>
              <a:t>.</a:t>
            </a:r>
            <a:endParaRPr lang="es-ES" dirty="0">
              <a:latin typeface="+mj-lt"/>
            </a:endParaRPr>
          </a:p>
          <a:p>
            <a:pPr marL="342900" indent="-342900" algn="just">
              <a:spcBef>
                <a:spcPts val="1200"/>
              </a:spcBef>
              <a:buFont typeface="Arial" panose="020B0604020202020204" pitchFamily="34" charset="0"/>
              <a:buChar char="•"/>
            </a:pPr>
            <a:endParaRPr lang="es-ES" dirty="0">
              <a:latin typeface="+mj-lt"/>
            </a:endParaRPr>
          </a:p>
        </p:txBody>
      </p:sp>
      <p:pic>
        <p:nvPicPr>
          <p:cNvPr id="5" name="Picture 10" descr="municipality-herakl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333375"/>
            <a:ext cx="1497013"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834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additive="base">
                                        <p:cTn id="7"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5235">
                                            <p:txEl>
                                              <p:pRg st="1" end="1"/>
                                            </p:txEl>
                                          </p:spTgt>
                                        </p:tgtEl>
                                        <p:attrNameLst>
                                          <p:attrName>style.visibility</p:attrName>
                                        </p:attrNameLst>
                                      </p:cBhvr>
                                      <p:to>
                                        <p:strVal val="visible"/>
                                      </p:to>
                                    </p:set>
                                    <p:anim calcmode="lin" valueType="num">
                                      <p:cBhvr additive="base">
                                        <p:cTn id="13" dur="5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5235">
                                            <p:txEl>
                                              <p:pRg st="2" end="2"/>
                                            </p:txEl>
                                          </p:spTgt>
                                        </p:tgtEl>
                                        <p:attrNameLst>
                                          <p:attrName>style.visibility</p:attrName>
                                        </p:attrNameLst>
                                      </p:cBhvr>
                                      <p:to>
                                        <p:strVal val="visible"/>
                                      </p:to>
                                    </p:set>
                                    <p:anim calcmode="lin" valueType="num">
                                      <p:cBhvr additive="base">
                                        <p:cTn id="19" dur="5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52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79512" y="53752"/>
            <a:ext cx="8229600" cy="1143000"/>
          </a:xfrm>
        </p:spPr>
        <p:txBody>
          <a:bodyPr/>
          <a:lstStyle/>
          <a:p>
            <a:r>
              <a:rPr lang="el-GR" sz="3200" b="1" dirty="0" smtClean="0">
                <a:solidFill>
                  <a:srgbClr val="C00000"/>
                </a:solidFill>
                <a:latin typeface="Calibri" pitchFamily="34" charset="0"/>
              </a:rPr>
              <a:t>Διαχείριση περιστατικών</a:t>
            </a:r>
            <a:endParaRPr lang="es-ES" sz="3200" b="1" dirty="0">
              <a:solidFill>
                <a:srgbClr val="C00000"/>
              </a:solidFill>
              <a:latin typeface="Calibri" pitchFamily="34" charset="0"/>
            </a:endParaRPr>
          </a:p>
        </p:txBody>
      </p:sp>
      <p:sp>
        <p:nvSpPr>
          <p:cNvPr id="95235" name="Rectangle 3"/>
          <p:cNvSpPr>
            <a:spLocks noChangeArrowheads="1"/>
          </p:cNvSpPr>
          <p:nvPr/>
        </p:nvSpPr>
        <p:spPr bwMode="auto">
          <a:xfrm>
            <a:off x="453157" y="1892506"/>
            <a:ext cx="8352160" cy="4262705"/>
          </a:xfrm>
          <a:prstGeom prst="rect">
            <a:avLst/>
          </a:prstGeom>
          <a:noFill/>
          <a:ln w="9525">
            <a:noFill/>
            <a:miter lim="800000"/>
            <a:headEnd/>
            <a:tailEnd/>
          </a:ln>
          <a:effectLst/>
        </p:spPr>
        <p:txBody>
          <a:bodyPr wrap="square" lIns="228528" bIns="0" anchor="ctr">
            <a:spAutoFit/>
          </a:bodyPr>
          <a:lstStyle/>
          <a:p>
            <a:pPr marL="342900" indent="-342900" algn="just">
              <a:spcBef>
                <a:spcPts val="1200"/>
              </a:spcBef>
              <a:buFont typeface="Arial" panose="020B0604020202020204" pitchFamily="34" charset="0"/>
              <a:buChar char="•"/>
            </a:pPr>
            <a:r>
              <a:rPr lang="el-GR" dirty="0" smtClean="0">
                <a:latin typeface="+mn-lt"/>
              </a:rPr>
              <a:t>Η </a:t>
            </a:r>
            <a:r>
              <a:rPr lang="el-GR" b="1" dirty="0" smtClean="0">
                <a:solidFill>
                  <a:srgbClr val="800000"/>
                </a:solidFill>
                <a:latin typeface="+mn-lt"/>
              </a:rPr>
              <a:t>έγκαιρη και αντικειμενική διαχείριση</a:t>
            </a:r>
            <a:r>
              <a:rPr lang="el-GR" dirty="0" smtClean="0">
                <a:latin typeface="+mn-lt"/>
              </a:rPr>
              <a:t>, η οποία στοχεύει να ελαχιστοποιήσει το τραύμα στο παιδί – θύμα και την οικογένεια του αποτελεί την αποτελεσματική ανταπόκριση σε ένα περιστατικό σεξουαλικής κακοποίησης. </a:t>
            </a:r>
            <a:endParaRPr lang="el-GR" dirty="0" smtClean="0">
              <a:latin typeface="+mn-lt"/>
            </a:endParaRPr>
          </a:p>
          <a:p>
            <a:pPr marL="342900" indent="-342900" algn="just">
              <a:spcBef>
                <a:spcPts val="1200"/>
              </a:spcBef>
              <a:buFont typeface="Arial" panose="020B0604020202020204" pitchFamily="34" charset="0"/>
              <a:buChar char="•"/>
            </a:pPr>
            <a:r>
              <a:rPr lang="el-GR" dirty="0" smtClean="0">
                <a:latin typeface="+mn-lt"/>
              </a:rPr>
              <a:t>Και </a:t>
            </a:r>
            <a:r>
              <a:rPr lang="el-GR" dirty="0" smtClean="0">
                <a:latin typeface="+mn-lt"/>
              </a:rPr>
              <a:t>καθώς η σεξουαλική κακοποίηση είναι μια πολύ ιδιαίτερη κατάσταση, η διαχείριση της πρέπει να γίνεται από </a:t>
            </a:r>
            <a:r>
              <a:rPr lang="el-GR" b="1" dirty="0" smtClean="0">
                <a:solidFill>
                  <a:srgbClr val="800000"/>
                </a:solidFill>
                <a:latin typeface="+mn-lt"/>
              </a:rPr>
              <a:t>επαγγελματίες ειδικά </a:t>
            </a:r>
            <a:r>
              <a:rPr lang="el-GR" b="1" dirty="0" smtClean="0">
                <a:solidFill>
                  <a:srgbClr val="800000"/>
                </a:solidFill>
                <a:latin typeface="+mn-lt"/>
              </a:rPr>
              <a:t>εκπαιδευμένους </a:t>
            </a:r>
            <a:r>
              <a:rPr lang="el-GR" b="1" dirty="0" smtClean="0">
                <a:solidFill>
                  <a:srgbClr val="800000"/>
                </a:solidFill>
                <a:latin typeface="+mn-lt"/>
              </a:rPr>
              <a:t>στα δυναμικά της σεξουαλικής κακοποίησης </a:t>
            </a:r>
            <a:r>
              <a:rPr lang="el-GR" b="1" dirty="0" smtClean="0">
                <a:solidFill>
                  <a:srgbClr val="800000"/>
                </a:solidFill>
                <a:latin typeface="+mn-lt"/>
              </a:rPr>
              <a:t>παιδιού, </a:t>
            </a:r>
            <a:r>
              <a:rPr lang="el-GR" dirty="0" smtClean="0">
                <a:latin typeface="+mn-lt"/>
              </a:rPr>
              <a:t>προκειμένου </a:t>
            </a:r>
            <a:r>
              <a:rPr lang="el-GR" dirty="0" smtClean="0">
                <a:latin typeface="+mn-lt"/>
              </a:rPr>
              <a:t>να διαφυλαχθεί η περαιτέρω βλάβη του παιδιού και της οικογένειας του από τυχόν </a:t>
            </a:r>
            <a:r>
              <a:rPr lang="el-GR" dirty="0" smtClean="0">
                <a:latin typeface="+mn-lt"/>
              </a:rPr>
              <a:t>υπερεκτιμήσεις, </a:t>
            </a:r>
            <a:r>
              <a:rPr lang="el-GR" dirty="0" smtClean="0">
                <a:latin typeface="+mn-lt"/>
              </a:rPr>
              <a:t>ή το αντίθετο υποεκτιμήσεις στη διάγνωση.</a:t>
            </a:r>
            <a:endParaRPr lang="es-ES" dirty="0">
              <a:latin typeface="+mn-lt"/>
            </a:endParaRPr>
          </a:p>
        </p:txBody>
      </p:sp>
      <p:pic>
        <p:nvPicPr>
          <p:cNvPr id="5" name="Picture 10" descr="municipality-herakl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333375"/>
            <a:ext cx="1497013"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1054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additive="base">
                                        <p:cTn id="7"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5235">
                                            <p:txEl>
                                              <p:pRg st="1" end="1"/>
                                            </p:txEl>
                                          </p:spTgt>
                                        </p:tgtEl>
                                        <p:attrNameLst>
                                          <p:attrName>style.visibility</p:attrName>
                                        </p:attrNameLst>
                                      </p:cBhvr>
                                      <p:to>
                                        <p:strVal val="visible"/>
                                      </p:to>
                                    </p:set>
                                    <p:anim calcmode="lin" valueType="num">
                                      <p:cBhvr additive="base">
                                        <p:cTn id="13" dur="5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79512" y="53752"/>
            <a:ext cx="8229600" cy="1143000"/>
          </a:xfrm>
        </p:spPr>
        <p:txBody>
          <a:bodyPr/>
          <a:lstStyle/>
          <a:p>
            <a:r>
              <a:rPr lang="el-GR" sz="3200" b="1" dirty="0" smtClean="0">
                <a:solidFill>
                  <a:srgbClr val="C00000"/>
                </a:solidFill>
                <a:latin typeface="Calibri" pitchFamily="34" charset="0"/>
              </a:rPr>
              <a:t>Αποκάλυψη κακοποίησης</a:t>
            </a:r>
            <a:endParaRPr lang="es-ES" sz="3200" b="1" dirty="0">
              <a:solidFill>
                <a:srgbClr val="C00000"/>
              </a:solidFill>
              <a:latin typeface="Calibri" pitchFamily="34" charset="0"/>
            </a:endParaRPr>
          </a:p>
        </p:txBody>
      </p:sp>
      <p:sp>
        <p:nvSpPr>
          <p:cNvPr id="95235" name="Rectangle 3"/>
          <p:cNvSpPr>
            <a:spLocks noChangeArrowheads="1"/>
          </p:cNvSpPr>
          <p:nvPr/>
        </p:nvSpPr>
        <p:spPr bwMode="auto">
          <a:xfrm>
            <a:off x="417081" y="1988840"/>
            <a:ext cx="8352160" cy="4416594"/>
          </a:xfrm>
          <a:prstGeom prst="rect">
            <a:avLst/>
          </a:prstGeom>
          <a:noFill/>
          <a:ln w="9525">
            <a:noFill/>
            <a:miter lim="800000"/>
            <a:headEnd/>
            <a:tailEnd/>
          </a:ln>
          <a:effectLst/>
        </p:spPr>
        <p:txBody>
          <a:bodyPr wrap="square" lIns="228528" bIns="0" anchor="ctr">
            <a:spAutoFit/>
          </a:bodyPr>
          <a:lstStyle/>
          <a:p>
            <a:pPr marL="342900" indent="-342900" algn="just">
              <a:spcBef>
                <a:spcPts val="1200"/>
              </a:spcBef>
              <a:buFont typeface="Arial" panose="020B0604020202020204" pitchFamily="34" charset="0"/>
              <a:buChar char="•"/>
            </a:pPr>
            <a:r>
              <a:rPr lang="el-GR" dirty="0" smtClean="0">
                <a:latin typeface="+mn-lt"/>
              </a:rPr>
              <a:t>Στην πλειοψηφία των περιστατικών σεξουαλικής κακοποίησης, </a:t>
            </a:r>
            <a:r>
              <a:rPr lang="el-GR" b="1" dirty="0" smtClean="0">
                <a:solidFill>
                  <a:srgbClr val="800000"/>
                </a:solidFill>
                <a:latin typeface="+mn-lt"/>
              </a:rPr>
              <a:t>τα παιδιά </a:t>
            </a:r>
            <a:r>
              <a:rPr lang="el-GR" b="1" dirty="0" smtClean="0">
                <a:solidFill>
                  <a:srgbClr val="800000"/>
                </a:solidFill>
                <a:latin typeface="+mn-lt"/>
              </a:rPr>
              <a:t>δεν αποκαλύπτουν </a:t>
            </a:r>
            <a:r>
              <a:rPr lang="el-GR" b="1" dirty="0" smtClean="0">
                <a:solidFill>
                  <a:srgbClr val="800000"/>
                </a:solidFill>
                <a:latin typeface="+mn-lt"/>
              </a:rPr>
              <a:t>την κακοποίηση αμέσως μετά το συμβάν</a:t>
            </a:r>
            <a:r>
              <a:rPr lang="el-GR" dirty="0" smtClean="0">
                <a:latin typeface="+mn-lt"/>
              </a:rPr>
              <a:t>. </a:t>
            </a:r>
            <a:endParaRPr lang="el-GR" dirty="0" smtClean="0">
              <a:latin typeface="+mn-lt"/>
            </a:endParaRPr>
          </a:p>
          <a:p>
            <a:pPr marL="342900" indent="-342900" algn="just">
              <a:spcBef>
                <a:spcPts val="1200"/>
              </a:spcBef>
              <a:buFont typeface="Arial" panose="020B0604020202020204" pitchFamily="34" charset="0"/>
              <a:buChar char="•"/>
            </a:pPr>
            <a:r>
              <a:rPr lang="el-GR" dirty="0" smtClean="0">
                <a:latin typeface="+mn-lt"/>
              </a:rPr>
              <a:t>Η </a:t>
            </a:r>
            <a:r>
              <a:rPr lang="el-GR" dirty="0" smtClean="0">
                <a:latin typeface="+mn-lt"/>
              </a:rPr>
              <a:t>καθυστέρηση ή και η αντίσταση στην αποκάλυψη προέρχεται συνήθως από τον </a:t>
            </a:r>
            <a:r>
              <a:rPr lang="el-GR" b="1" dirty="0" smtClean="0">
                <a:solidFill>
                  <a:srgbClr val="800000"/>
                </a:solidFill>
                <a:latin typeface="+mn-lt"/>
              </a:rPr>
              <a:t>φόβο</a:t>
            </a:r>
            <a:r>
              <a:rPr lang="el-GR" dirty="0" smtClean="0">
                <a:latin typeface="+mn-lt"/>
              </a:rPr>
              <a:t> που έχει προκαλέσει ο θύτης στο θύμα. </a:t>
            </a:r>
            <a:endParaRPr lang="el-GR" dirty="0" smtClean="0">
              <a:latin typeface="+mn-lt"/>
            </a:endParaRPr>
          </a:p>
          <a:p>
            <a:pPr marL="342900" indent="-342900" algn="just">
              <a:spcBef>
                <a:spcPts val="1200"/>
              </a:spcBef>
              <a:buFont typeface="Arial" panose="020B0604020202020204" pitchFamily="34" charset="0"/>
              <a:buChar char="•"/>
            </a:pPr>
            <a:r>
              <a:rPr lang="el-GR" dirty="0" smtClean="0">
                <a:latin typeface="+mn-lt"/>
              </a:rPr>
              <a:t>Η </a:t>
            </a:r>
            <a:r>
              <a:rPr lang="el-GR" dirty="0" smtClean="0">
                <a:latin typeface="+mn-lt"/>
              </a:rPr>
              <a:t>αποκάλυψη της κακοποίησης σε πολλές περιπτώσεις ξεκινά από ερώτηση κάποιου τρίτου σχετικά με ένα </a:t>
            </a:r>
            <a:r>
              <a:rPr lang="el-GR" b="1" dirty="0" smtClean="0">
                <a:solidFill>
                  <a:srgbClr val="800000"/>
                </a:solidFill>
                <a:latin typeface="+mn-lt"/>
              </a:rPr>
              <a:t>σωματικό ενόχλημα</a:t>
            </a:r>
            <a:r>
              <a:rPr lang="el-GR" dirty="0" smtClean="0">
                <a:latin typeface="+mn-lt"/>
              </a:rPr>
              <a:t> για το οποίο εκφράζει παράπονα το παιδί, ή παρατηρώντας </a:t>
            </a:r>
            <a:r>
              <a:rPr lang="el-GR" b="1" dirty="0" smtClean="0">
                <a:solidFill>
                  <a:srgbClr val="800000"/>
                </a:solidFill>
                <a:latin typeface="+mn-lt"/>
              </a:rPr>
              <a:t>αλλαγές στη συμπεριφορά του παιδιού και την επίδοση του στο σχολείο</a:t>
            </a:r>
            <a:r>
              <a:rPr lang="el-GR" dirty="0" smtClean="0">
                <a:latin typeface="+mn-lt"/>
              </a:rPr>
              <a:t>.</a:t>
            </a:r>
            <a:endParaRPr lang="es-ES" dirty="0">
              <a:latin typeface="+mn-lt"/>
            </a:endParaRPr>
          </a:p>
        </p:txBody>
      </p:sp>
      <p:pic>
        <p:nvPicPr>
          <p:cNvPr id="5" name="Picture 10" descr="municipality-herakl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333375"/>
            <a:ext cx="1497013"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0905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additive="base">
                                        <p:cTn id="7"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5235">
                                            <p:txEl>
                                              <p:pRg st="1" end="1"/>
                                            </p:txEl>
                                          </p:spTgt>
                                        </p:tgtEl>
                                        <p:attrNameLst>
                                          <p:attrName>style.visibility</p:attrName>
                                        </p:attrNameLst>
                                      </p:cBhvr>
                                      <p:to>
                                        <p:strVal val="visible"/>
                                      </p:to>
                                    </p:set>
                                    <p:anim calcmode="lin" valueType="num">
                                      <p:cBhvr additive="base">
                                        <p:cTn id="13" dur="5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5235">
                                            <p:txEl>
                                              <p:pRg st="2" end="2"/>
                                            </p:txEl>
                                          </p:spTgt>
                                        </p:tgtEl>
                                        <p:attrNameLst>
                                          <p:attrName>style.visibility</p:attrName>
                                        </p:attrNameLst>
                                      </p:cBhvr>
                                      <p:to>
                                        <p:strVal val="visible"/>
                                      </p:to>
                                    </p:set>
                                    <p:anim calcmode="lin" valueType="num">
                                      <p:cBhvr additive="base">
                                        <p:cTn id="19" dur="5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52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ss_sectional_studies">
  <a:themeElements>
    <a:clrScheme name="Cross_sectional_studi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ross_sectional_studi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oss_sectional_studi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ross_sectional_studi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ross_sectional_studi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ross_sectional_studi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ross_sectional_studi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ross_sectional_studi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ross_sectional_studi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Settings\123\My Documents\research\master\Cross_sectional_studies.ppt</Template>
  <TotalTime>18993</TotalTime>
  <Words>674</Words>
  <Application>Microsoft Office PowerPoint</Application>
  <PresentationFormat>Προβολή στην οθόνη (4:3)</PresentationFormat>
  <Paragraphs>55</Paragraphs>
  <Slides>12</Slides>
  <Notes>12</Notes>
  <HiddenSlides>0</HiddenSlides>
  <MMClips>0</MMClips>
  <ScaleCrop>false</ScaleCrop>
  <HeadingPairs>
    <vt:vector size="4" baseType="variant">
      <vt:variant>
        <vt:lpstr>Θέμα</vt:lpstr>
      </vt:variant>
      <vt:variant>
        <vt:i4>2</vt:i4>
      </vt:variant>
      <vt:variant>
        <vt:lpstr>Τίτλοι διαφανειών</vt:lpstr>
      </vt:variant>
      <vt:variant>
        <vt:i4>12</vt:i4>
      </vt:variant>
    </vt:vector>
  </HeadingPairs>
  <TitlesOfParts>
    <vt:vector size="14" baseType="lpstr">
      <vt:lpstr>Cross_sectional_studies</vt:lpstr>
      <vt:lpstr>13_Office Theme</vt:lpstr>
      <vt:lpstr> Διεπιστημονική Προσέγγιση της Παιδικής Σεξουαλικής Κακοποίησης</vt:lpstr>
      <vt:lpstr>Κακοποίηση</vt:lpstr>
      <vt:lpstr>Τύποι κακοποίησης</vt:lpstr>
      <vt:lpstr>Σεξουαλική κακοποίηση</vt:lpstr>
      <vt:lpstr>Επιπτώσεις στην παιδική και ενήλικη ζωή</vt:lpstr>
      <vt:lpstr>Επιπτώσεις στην παιδική και ενήλικη ζωή</vt:lpstr>
      <vt:lpstr>Διεπιστημονική προσέγγιση</vt:lpstr>
      <vt:lpstr>Διαχείριση περιστατικών</vt:lpstr>
      <vt:lpstr>Αποκάλυψη κακοποίησης</vt:lpstr>
      <vt:lpstr>Ο ρόλος του εκπαιδευτικού</vt:lpstr>
      <vt:lpstr>Πρόληψη και αντιμετώπιση</vt:lpstr>
      <vt:lpstr>Παρουσίαση του PowerPoint</vt:lpstr>
    </vt:vector>
  </TitlesOfParts>
  <Company>IMIM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sectional studies</dc:title>
  <dc:creator>Leda Chatzi</dc:creator>
  <cp:lastModifiedBy>ΚΑΤΕΡΙΝΑ</cp:lastModifiedBy>
  <cp:revision>464</cp:revision>
  <dcterms:created xsi:type="dcterms:W3CDTF">2013-11-13T21:11:23Z</dcterms:created>
  <dcterms:modified xsi:type="dcterms:W3CDTF">2015-09-08T07:58:11Z</dcterms:modified>
</cp:coreProperties>
</file>